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wmf" ContentType="image/x-wm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03" r:id="rId3"/>
    <p:sldId id="311" r:id="rId4"/>
    <p:sldId id="313" r:id="rId5"/>
    <p:sldId id="314" r:id="rId6"/>
    <p:sldId id="315" r:id="rId7"/>
    <p:sldId id="316" r:id="rId8"/>
    <p:sldId id="261" r:id="rId9"/>
    <p:sldId id="304" r:id="rId10"/>
    <p:sldId id="333" r:id="rId11"/>
    <p:sldId id="268" r:id="rId12"/>
    <p:sldId id="320" r:id="rId13"/>
    <p:sldId id="319" r:id="rId14"/>
    <p:sldId id="305" r:id="rId15"/>
    <p:sldId id="306" r:id="rId16"/>
    <p:sldId id="307" r:id="rId17"/>
    <p:sldId id="308" r:id="rId18"/>
    <p:sldId id="267" r:id="rId19"/>
    <p:sldId id="295" r:id="rId20"/>
    <p:sldId id="296" r:id="rId21"/>
    <p:sldId id="309" r:id="rId22"/>
    <p:sldId id="332" r:id="rId23"/>
    <p:sldId id="330" r:id="rId24"/>
    <p:sldId id="329" r:id="rId25"/>
    <p:sldId id="326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02"/>
    <p:restoredTop sz="94664"/>
  </p:normalViewPr>
  <p:slideViewPr>
    <p:cSldViewPr snapToGrid="0" snapToObjects="1">
      <p:cViewPr varScale="1">
        <p:scale>
          <a:sx n="121" d="100"/>
          <a:sy n="121" d="100"/>
        </p:scale>
        <p:origin x="-128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2257C-54AC-B147-9160-8B04A9E0121E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CFD46-B6CD-584B-BE45-2955D3CC36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8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03532-6133-8B44-970B-922C8B24968F}" type="slidenum">
              <a:rPr lang="en-US">
                <a:latin typeface="Times New Roman" charset="0"/>
              </a:rPr>
              <a:pPr/>
              <a:t>4</a:t>
            </a:fld>
            <a:endParaRPr lang="en-US" dirty="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6400800" cy="4648200"/>
          </a:xfrm>
          <a:noFill/>
          <a:ln/>
        </p:spPr>
        <p:txBody>
          <a:bodyPr/>
          <a:lstStyle/>
          <a:p>
            <a:r>
              <a:rPr lang="en-US" dirty="0">
                <a:latin typeface="Times New Roman" charset="0"/>
                <a:ea typeface="Arial"/>
                <a:cs typeface="Arial"/>
              </a:rPr>
              <a:t>Defining Remission In ADHD Using The DSM-IV</a:t>
            </a:r>
          </a:p>
          <a:p>
            <a:pPr lvl="1"/>
            <a:r>
              <a:rPr lang="en-US" dirty="0">
                <a:latin typeface="Times New Roman" charset="0"/>
                <a:ea typeface="Arial"/>
                <a:cs typeface="Arial"/>
              </a:rPr>
              <a:t>Remission can be standardized by a mean score of </a:t>
            </a:r>
            <a:r>
              <a:rPr lang="en-US" dirty="0">
                <a:latin typeface="Times New Roman" charset="0"/>
                <a:ea typeface="Arial"/>
                <a:cs typeface="Arial"/>
                <a:sym typeface="Symbol" charset="2"/>
              </a:rPr>
              <a:t></a:t>
            </a:r>
            <a:r>
              <a:rPr lang="en-US" dirty="0">
                <a:latin typeface="Times New Roman" charset="0"/>
                <a:ea typeface="Arial"/>
                <a:cs typeface="Arial"/>
              </a:rPr>
              <a:t>1 on most scales. The majority of scales are based on the symptoms of the DSM-IV, with items being measured on a four point scale, ranging from 3, indicating a score of ‘very much’ for that symptom, to a 0, indicating ‘not at all’. </a:t>
            </a:r>
          </a:p>
          <a:p>
            <a:pPr lvl="1"/>
            <a:r>
              <a:rPr lang="en-US" dirty="0">
                <a:latin typeface="Times New Roman" charset="0"/>
                <a:ea typeface="Arial"/>
                <a:cs typeface="Arial"/>
              </a:rPr>
              <a:t>A standardized definition of remission for most scales can be defined as a mean of </a:t>
            </a:r>
            <a:r>
              <a:rPr lang="en-US" dirty="0">
                <a:latin typeface="Times New Roman" charset="0"/>
                <a:ea typeface="Arial"/>
                <a:cs typeface="Arial"/>
                <a:sym typeface="Symbol" charset="2"/>
              </a:rPr>
              <a:t>1 (</a:t>
            </a:r>
            <a:r>
              <a:rPr lang="en-US" dirty="0">
                <a:latin typeface="Times New Roman" charset="0"/>
                <a:ea typeface="Arial"/>
                <a:cs typeface="Arial"/>
              </a:rPr>
              <a:t>little or not at all)</a:t>
            </a:r>
            <a:r>
              <a:rPr lang="en-US" dirty="0">
                <a:latin typeface="Times New Roman" charset="0"/>
                <a:ea typeface="Arial"/>
                <a:cs typeface="Arial"/>
                <a:sym typeface="Symbol" charset="2"/>
              </a:rPr>
              <a:t>, simply by </a:t>
            </a:r>
            <a:r>
              <a:rPr lang="en-US" dirty="0">
                <a:latin typeface="Times New Roman" charset="0"/>
                <a:ea typeface="Arial"/>
                <a:cs typeface="Arial"/>
              </a:rPr>
              <a:t>adding up the scores for all items and and dividing by the number of items used in the particular scale; for example, on the 18 item SNAP rating scale of ADHD symptoms, dividing the total score by 18 to get the mean score, or on the Connors 10-item short-form, dividing the total score by 10 to get the mean score.</a:t>
            </a:r>
            <a:endParaRPr lang="en-CA" dirty="0">
              <a:latin typeface="Times New Roman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54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1F2486-4EDA-F547-B863-BD5B577222AC}" type="slidenum">
              <a:rPr lang="en-US" sz="1200">
                <a:latin typeface="Times New Roman" charset="0"/>
              </a:rPr>
              <a:pPr/>
              <a:t>7</a:t>
            </a:fld>
            <a:endParaRPr lang="en-US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4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CFD46-B6CD-584B-BE45-2955D3CC36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cs typeface="Arial" charset="0"/>
              </a:rPr>
              <a:t>Recent finding of a collaborative group (see Volkow et al, 2009) support the concept of </a:t>
            </a:r>
            <a:r>
              <a:rPr lang="ja-JP" altLang="en-US" dirty="0">
                <a:latin typeface="Times New Roman" charset="0"/>
                <a:cs typeface="Arial" charset="0"/>
              </a:rPr>
              <a:t>“</a:t>
            </a:r>
            <a:r>
              <a:rPr lang="en-US" dirty="0">
                <a:latin typeface="Times New Roman" charset="0"/>
                <a:cs typeface="Arial" charset="0"/>
              </a:rPr>
              <a:t>motivation deficit disorder</a:t>
            </a:r>
            <a:r>
              <a:rPr lang="ja-JP" altLang="en-US" dirty="0">
                <a:latin typeface="Times New Roman" charset="0"/>
                <a:cs typeface="Arial" charset="0"/>
              </a:rPr>
              <a:t>”</a:t>
            </a:r>
            <a:r>
              <a:rPr lang="en-US" dirty="0">
                <a:latin typeface="Times New Roman" charset="0"/>
                <a:cs typeface="Arial" charset="0"/>
              </a:rPr>
              <a:t>.</a:t>
            </a:r>
          </a:p>
          <a:p>
            <a:r>
              <a:rPr lang="en-US" dirty="0">
                <a:latin typeface="Times New Roman" charset="0"/>
                <a:cs typeface="Arial" charset="0"/>
              </a:rPr>
              <a:t>This study was based on brain imaging of adults with ADHD using positron emission tomography (PET).</a:t>
            </a:r>
          </a:p>
          <a:p>
            <a:r>
              <a:rPr lang="en-US" dirty="0">
                <a:latin typeface="Times New Roman" charset="0"/>
                <a:cs typeface="Arial" charset="0"/>
              </a:rPr>
              <a:t>We identified brain regions – the </a:t>
            </a:r>
            <a:r>
              <a:rPr lang="ja-JP" altLang="en-US" dirty="0">
                <a:latin typeface="Times New Roman" charset="0"/>
                <a:cs typeface="Arial" charset="0"/>
              </a:rPr>
              <a:t>“</a:t>
            </a:r>
            <a:r>
              <a:rPr lang="en-US" dirty="0">
                <a:latin typeface="Times New Roman" charset="0"/>
                <a:cs typeface="Arial" charset="0"/>
              </a:rPr>
              <a:t>hubs</a:t>
            </a:r>
            <a:r>
              <a:rPr lang="ja-JP" altLang="en-US" dirty="0">
                <a:latin typeface="Times New Roman" charset="0"/>
                <a:cs typeface="Arial" charset="0"/>
              </a:rPr>
              <a:t>”</a:t>
            </a:r>
            <a:r>
              <a:rPr lang="en-US" dirty="0">
                <a:latin typeface="Times New Roman" charset="0"/>
                <a:cs typeface="Arial" charset="0"/>
              </a:rPr>
              <a:t> of a dopamine motivation network well as an attention network -- that were underactive in adults with ADHD. </a:t>
            </a:r>
          </a:p>
          <a:p>
            <a:endParaRPr lang="en-US" dirty="0">
              <a:latin typeface="Times New Roman" charset="0"/>
              <a:cs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40E07E-8D0C-6A4D-9BA3-564608E395D3}" type="slidenum">
              <a:rPr lang="en-US" sz="1200"/>
              <a:pPr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163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F40D8F-F714-D949-8C15-F27A6F3CC023}" type="slidenum">
              <a:rPr lang="en-US" sz="1200"/>
              <a:pPr/>
              <a:t>15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59436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Arial" charset="0"/>
              </a:rPr>
              <a:t>PET has also been applied to investigate the site of action of  methylphenidate.</a:t>
            </a:r>
          </a:p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Arial" charset="0"/>
              </a:rPr>
              <a:t>The drug (MPH) has been labeled with 11C, and thi s makes it simple to track were the drug goes in the brain.</a:t>
            </a:r>
          </a:p>
          <a:p>
            <a:pPr eaLnBrk="1" hangingPunct="1"/>
            <a:endParaRPr lang="en-US" dirty="0">
              <a:latin typeface="Times New Roman" charset="0"/>
              <a:cs typeface="Arial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Arial" charset="0"/>
              </a:rPr>
              <a:t>Many PET studies demonstrate that MPH binds to dopamine transporters,  predominantly in the striatum of the human brain.</a:t>
            </a:r>
          </a:p>
          <a:p>
            <a:pPr lvl="1" eaLnBrk="1" hangingPunct="1"/>
            <a:endParaRPr lang="en-US" dirty="0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0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cs typeface="Arial" charset="0"/>
              </a:rPr>
              <a:t>The radioligand [11C] MPH and [11C] Cocaine have been shown to label DAT.</a:t>
            </a:r>
          </a:p>
          <a:p>
            <a:r>
              <a:rPr lang="en-US" dirty="0">
                <a:latin typeface="Times New Roman" charset="0"/>
                <a:cs typeface="Arial" charset="0"/>
              </a:rPr>
              <a:t>The radioligand [11C] Raclopride has been shown to label DA D2 receptors.</a:t>
            </a:r>
          </a:p>
          <a:p>
            <a:r>
              <a:rPr lang="en-US" dirty="0">
                <a:latin typeface="Times New Roman" charset="0"/>
                <a:cs typeface="Arial" charset="0"/>
              </a:rPr>
              <a:t>Here are some PET images based on these radioligands. 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54E5DC-99D8-324B-B3D9-8A57719D406B}" type="slidenum">
              <a:rPr lang="en-US" sz="1200"/>
              <a:pPr/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298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CFD46-B6CD-584B-BE45-2955D3CC366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7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603-3F1B-B041-98B3-8CFA2C0313F7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E87-003A-B947-8357-9113E0F3A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603-3F1B-B041-98B3-8CFA2C0313F7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E87-003A-B947-8357-9113E0F3A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603-3F1B-B041-98B3-8CFA2C0313F7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E87-003A-B947-8357-9113E0F3A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603-3F1B-B041-98B3-8CFA2C0313F7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E87-003A-B947-8357-9113E0F3A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603-3F1B-B041-98B3-8CFA2C0313F7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E87-003A-B947-8357-9113E0F3A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603-3F1B-B041-98B3-8CFA2C0313F7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E87-003A-B947-8357-9113E0F3A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603-3F1B-B041-98B3-8CFA2C0313F7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E87-003A-B947-8357-9113E0F3A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603-3F1B-B041-98B3-8CFA2C0313F7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E87-003A-B947-8357-9113E0F3A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603-3F1B-B041-98B3-8CFA2C0313F7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E87-003A-B947-8357-9113E0F3A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603-3F1B-B041-98B3-8CFA2C0313F7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E87-003A-B947-8357-9113E0F3A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E603-3F1B-B041-98B3-8CFA2C0313F7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E87-003A-B947-8357-9113E0F3A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E603-3F1B-B041-98B3-8CFA2C0313F7}" type="datetimeFigureOut">
              <a:rPr lang="en-US" smtClean="0"/>
              <a:pPr/>
              <a:t>12/2/16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EE87-003A-B947-8357-9113E0F3A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tiff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5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tiff"/><Relationship Id="rId3" Type="http://schemas.openxmlformats.org/officeDocument/2006/relationships/image" Target="../media/image4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4" Type="http://schemas.openxmlformats.org/officeDocument/2006/relationships/image" Target="../media/image44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4" Type="http://schemas.openxmlformats.org/officeDocument/2006/relationships/image" Target="../media/image47.tiff"/><Relationship Id="rId5" Type="http://schemas.openxmlformats.org/officeDocument/2006/relationships/image" Target="../media/image48.tiff"/><Relationship Id="rId6" Type="http://schemas.openxmlformats.org/officeDocument/2006/relationships/image" Target="../media/image49.tiff"/><Relationship Id="rId7" Type="http://schemas.openxmlformats.org/officeDocument/2006/relationships/image" Target="../media/image50.tiff"/><Relationship Id="rId8" Type="http://schemas.openxmlformats.org/officeDocument/2006/relationships/image" Target="../media/image51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4" Type="http://schemas.openxmlformats.org/officeDocument/2006/relationships/image" Target="../media/image54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tiff"/><Relationship Id="rId3" Type="http://schemas.openxmlformats.org/officeDocument/2006/relationships/image" Target="../media/image56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Word_97_-_2004_Document3.doc"/><Relationship Id="rId6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42508"/>
            <a:ext cx="9143999" cy="25532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Strengths and Weakness of ADHD-symptoms and Normal-behavior (SWAN) Rating Scales for Assessment of ADHD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James M Swanson, PhD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Professor of Pediatrics, UC Irvine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05" y="2339688"/>
            <a:ext cx="5143520" cy="4959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764"/>
            <a:ext cx="9144000" cy="2313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8" y="2654628"/>
            <a:ext cx="8970728" cy="4203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389" y="2671871"/>
            <a:ext cx="3584602" cy="3867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2379" y="6391695"/>
            <a:ext cx="5060751" cy="401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66"/>
            <a:ext cx="8229600" cy="5709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of the SWAN in a </a:t>
            </a:r>
            <a:r>
              <a:rPr lang="en-US" smtClean="0"/>
              <a:t>Twin Study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1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" y="982656"/>
            <a:ext cx="89916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1375"/>
            <a:ext cx="48133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2224" y="3000177"/>
            <a:ext cx="48133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216" y="1830327"/>
            <a:ext cx="7683694" cy="118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22"/>
            <a:ext cx="8229600" cy="885422"/>
          </a:xfrm>
        </p:spPr>
        <p:txBody>
          <a:bodyPr/>
          <a:lstStyle/>
          <a:p>
            <a:r>
              <a:rPr lang="en-US" dirty="0" smtClean="0"/>
              <a:t>Use of the SWAN in a Twin Study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05562"/>
            <a:ext cx="9144000" cy="244321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608498" y="2605177"/>
            <a:ext cx="1086927" cy="7090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" y="982656"/>
            <a:ext cx="9145524" cy="585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>
            <a:off x="242419" y="2915726"/>
            <a:ext cx="8742269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flipV="1">
            <a:off x="6394119" y="4819059"/>
            <a:ext cx="2693017" cy="6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>
            <a:off x="252119" y="5276375"/>
            <a:ext cx="3701451" cy="546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4260886" y="2361156"/>
            <a:ext cx="3605188" cy="4116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4808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51159"/>
            <a:ext cx="8280400" cy="453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08194"/>
            <a:ext cx="9144000" cy="2749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39" y="4108194"/>
            <a:ext cx="9016061" cy="26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9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4" y="29953"/>
            <a:ext cx="9009062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82550" y="5892800"/>
            <a:ext cx="2024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 Below Average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7600" y="5875338"/>
            <a:ext cx="1846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Above Average</a:t>
            </a:r>
          </a:p>
          <a:p>
            <a:pPr eaLnBrk="1" hangingPunct="1"/>
            <a:endParaRPr lang="en-US" sz="20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94307" y="5875547"/>
            <a:ext cx="1701800" cy="4000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 Average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5392881" y="1947911"/>
            <a:ext cx="1966279" cy="3313241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691407" y="1218093"/>
            <a:ext cx="3436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95% Percentile Cutoff </a:t>
            </a:r>
          </a:p>
          <a:p>
            <a:r>
              <a:rPr lang="en-US" sz="2800" dirty="0" smtClean="0"/>
              <a:t>For Combined = 0.278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4709" y="61216"/>
            <a:ext cx="10243548" cy="67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72763"/>
            <a:ext cx="897890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286100"/>
            <a:ext cx="89217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6"/>
          <p:cNvSpPr txBox="1">
            <a:spLocks noChangeArrowheads="1"/>
          </p:cNvSpPr>
          <p:nvPr/>
        </p:nvSpPr>
        <p:spPr bwMode="auto">
          <a:xfrm>
            <a:off x="7315200" y="5427663"/>
            <a:ext cx="1828800" cy="211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57838" y="4044550"/>
            <a:ext cx="34194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83525" y="3836588"/>
            <a:ext cx="1093788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" y="-90037"/>
            <a:ext cx="90551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of the SWAN in a Brain Imaging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9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2709863" y="685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5443538" y="685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915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743200" y="1524000"/>
            <a:ext cx="304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5486400"/>
            <a:ext cx="8648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i="1" dirty="0">
                <a:latin typeface="Trebuchet MS" charset="0"/>
                <a:ea typeface="Osaka" charset="0"/>
                <a:cs typeface="Osaka" charset="0"/>
              </a:rPr>
              <a:t>Positron Emission Tomography (PET) studies show that methylphenidate acts predominantly in the striatum of the human brain where it binds to DA transporters</a:t>
            </a:r>
          </a:p>
          <a:p>
            <a:pPr>
              <a:lnSpc>
                <a:spcPct val="50000"/>
              </a:lnSpc>
            </a:pPr>
            <a:endParaRPr lang="en-US" sz="2000" b="1" dirty="0">
              <a:latin typeface="Trebuchet MS" charset="0"/>
              <a:ea typeface="Osaka" charset="0"/>
              <a:cs typeface="Osaka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667000" y="5029200"/>
            <a:ext cx="340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rebuchet MS" charset="0"/>
                <a:ea typeface="Osaka" charset="0"/>
                <a:cs typeface="Osaka" charset="0"/>
              </a:rPr>
              <a:t>[11C]methylphenidate</a:t>
            </a: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17168" r="17595" b="14162"/>
          <a:stretch>
            <a:fillRect/>
          </a:stretch>
        </p:blipFill>
        <p:spPr bwMode="ltGray">
          <a:xfrm>
            <a:off x="6400800" y="1828800"/>
            <a:ext cx="1981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400800" y="3657600"/>
            <a:ext cx="261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rebuchet MS" charset="0"/>
                <a:ea typeface="Osaka" charset="0"/>
                <a:cs typeface="Osaka" charset="0"/>
              </a:rPr>
              <a:t>methylphenidate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4800600" y="2514600"/>
            <a:ext cx="1600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PET studies of the Site of Action of  Methylphenidate in the Human Brain</a:t>
            </a:r>
            <a:endParaRPr lang="en-CA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163" name="Picture 12" descr="artsc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39900"/>
            <a:ext cx="2444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AutoShape 13"/>
          <p:cNvSpPr>
            <a:spLocks noChangeArrowheads="1"/>
          </p:cNvSpPr>
          <p:nvPr/>
        </p:nvSpPr>
        <p:spPr bwMode="auto">
          <a:xfrm rot="2591640">
            <a:off x="8026400" y="2514600"/>
            <a:ext cx="323850" cy="511175"/>
          </a:xfrm>
          <a:prstGeom prst="downArrow">
            <a:avLst>
              <a:gd name="adj1" fmla="val 50000"/>
              <a:gd name="adj2" fmla="val 39461"/>
            </a:avLst>
          </a:prstGeom>
          <a:solidFill>
            <a:srgbClr val="FF14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8294688" y="2165350"/>
            <a:ext cx="773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b="1" baseline="30000" dirty="0">
                <a:solidFill>
                  <a:srgbClr val="FF1418"/>
                </a:solidFill>
                <a:latin typeface="Helvetica" charset="0"/>
                <a:ea typeface="Osaka" charset="0"/>
                <a:cs typeface="Osaka" charset="0"/>
              </a:rPr>
              <a:t>11</a:t>
            </a:r>
            <a:r>
              <a:rPr lang="en-US" sz="3200" b="1" dirty="0">
                <a:solidFill>
                  <a:srgbClr val="FF1418"/>
                </a:solidFill>
                <a:latin typeface="Helvetica" charset="0"/>
                <a:ea typeface="Osaka" charset="0"/>
                <a:cs typeface="Osaka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38877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4267200" y="228600"/>
            <a:ext cx="4805363" cy="6269038"/>
            <a:chOff x="192" y="144"/>
            <a:chExt cx="3027" cy="3949"/>
          </a:xfrm>
        </p:grpSpPr>
        <p:sp>
          <p:nvSpPr>
            <p:cNvPr id="51219" name="Text Box 3"/>
            <p:cNvSpPr txBox="1">
              <a:spLocks noChangeArrowheads="1"/>
            </p:cNvSpPr>
            <p:nvPr/>
          </p:nvSpPr>
          <p:spPr bwMode="auto">
            <a:xfrm>
              <a:off x="1579" y="1728"/>
              <a:ext cx="10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sz="1600" b="1" dirty="0">
                <a:latin typeface="Helvetica" charset="0"/>
                <a:ea typeface="Osaka" charset="0"/>
                <a:cs typeface="Osaka" charset="0"/>
              </a:endParaRPr>
            </a:p>
          </p:txBody>
        </p:sp>
        <p:sp>
          <p:nvSpPr>
            <p:cNvPr id="51220" name="Oval 4"/>
            <p:cNvSpPr>
              <a:spLocks noChangeArrowheads="1"/>
            </p:cNvSpPr>
            <p:nvPr/>
          </p:nvSpPr>
          <p:spPr bwMode="auto">
            <a:xfrm>
              <a:off x="571" y="576"/>
              <a:ext cx="512" cy="240"/>
            </a:xfrm>
            <a:prstGeom prst="ellipse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pic>
          <p:nvPicPr>
            <p:cNvPr id="512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44"/>
              <a:ext cx="1159" cy="14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304"/>
              <a:ext cx="1123" cy="132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23" name="Freeform 7"/>
            <p:cNvSpPr>
              <a:spLocks/>
            </p:cNvSpPr>
            <p:nvPr/>
          </p:nvSpPr>
          <p:spPr bwMode="auto">
            <a:xfrm>
              <a:off x="192" y="493"/>
              <a:ext cx="290" cy="1040"/>
            </a:xfrm>
            <a:custGeom>
              <a:avLst/>
              <a:gdLst>
                <a:gd name="T0" fmla="*/ 144 w 326"/>
                <a:gd name="T1" fmla="*/ 0 h 1040"/>
                <a:gd name="T2" fmla="*/ 118 w 326"/>
                <a:gd name="T3" fmla="*/ 307 h 1040"/>
                <a:gd name="T4" fmla="*/ 13 w 326"/>
                <a:gd name="T5" fmla="*/ 570 h 1040"/>
                <a:gd name="T6" fmla="*/ 40 w 326"/>
                <a:gd name="T7" fmla="*/ 957 h 1040"/>
                <a:gd name="T8" fmla="*/ 141 w 326"/>
                <a:gd name="T9" fmla="*/ 1035 h 1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6"/>
                <a:gd name="T16" fmla="*/ 0 h 1040"/>
                <a:gd name="T17" fmla="*/ 326 w 326"/>
                <a:gd name="T18" fmla="*/ 1040 h 10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6" h="1040">
                  <a:moveTo>
                    <a:pt x="326" y="0"/>
                  </a:moveTo>
                  <a:cubicBezTo>
                    <a:pt x="324" y="163"/>
                    <a:pt x="310" y="203"/>
                    <a:pt x="271" y="307"/>
                  </a:cubicBezTo>
                  <a:cubicBezTo>
                    <a:pt x="221" y="401"/>
                    <a:pt x="59" y="461"/>
                    <a:pt x="30" y="570"/>
                  </a:cubicBezTo>
                  <a:cubicBezTo>
                    <a:pt x="0" y="678"/>
                    <a:pt x="42" y="879"/>
                    <a:pt x="91" y="957"/>
                  </a:cubicBezTo>
                  <a:cubicBezTo>
                    <a:pt x="139" y="1034"/>
                    <a:pt x="218" y="1040"/>
                    <a:pt x="322" y="1035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 type="none" w="sm" len="sm"/>
              <a:tailEnd type="none" w="sm" len="sm"/>
            </a:ln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51224" name="Freeform 8"/>
            <p:cNvSpPr>
              <a:spLocks/>
            </p:cNvSpPr>
            <p:nvPr/>
          </p:nvSpPr>
          <p:spPr bwMode="auto">
            <a:xfrm>
              <a:off x="1120" y="515"/>
              <a:ext cx="313" cy="1024"/>
            </a:xfrm>
            <a:custGeom>
              <a:avLst/>
              <a:gdLst>
                <a:gd name="T0" fmla="*/ 4 w 352"/>
                <a:gd name="T1" fmla="*/ 0 h 1024"/>
                <a:gd name="T2" fmla="*/ 26 w 352"/>
                <a:gd name="T3" fmla="*/ 296 h 1024"/>
                <a:gd name="T4" fmla="*/ 137 w 352"/>
                <a:gd name="T5" fmla="*/ 581 h 1024"/>
                <a:gd name="T6" fmla="*/ 132 w 352"/>
                <a:gd name="T7" fmla="*/ 953 h 1024"/>
                <a:gd name="T8" fmla="*/ 0 w 352"/>
                <a:gd name="T9" fmla="*/ 1011 h 1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1024"/>
                <a:gd name="T17" fmla="*/ 352 w 352"/>
                <a:gd name="T18" fmla="*/ 1024 h 1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1024">
                  <a:moveTo>
                    <a:pt x="5" y="0"/>
                  </a:moveTo>
                  <a:cubicBezTo>
                    <a:pt x="7" y="163"/>
                    <a:pt x="8" y="199"/>
                    <a:pt x="60" y="296"/>
                  </a:cubicBezTo>
                  <a:cubicBezTo>
                    <a:pt x="111" y="392"/>
                    <a:pt x="271" y="471"/>
                    <a:pt x="312" y="581"/>
                  </a:cubicBezTo>
                  <a:cubicBezTo>
                    <a:pt x="352" y="690"/>
                    <a:pt x="352" y="881"/>
                    <a:pt x="301" y="953"/>
                  </a:cubicBezTo>
                  <a:cubicBezTo>
                    <a:pt x="249" y="1024"/>
                    <a:pt x="62" y="999"/>
                    <a:pt x="0" y="1011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51225" name="Line 9"/>
            <p:cNvSpPr>
              <a:spLocks noChangeShapeType="1"/>
            </p:cNvSpPr>
            <p:nvPr/>
          </p:nvSpPr>
          <p:spPr bwMode="auto">
            <a:xfrm>
              <a:off x="692" y="1526"/>
              <a:ext cx="1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51226" name="Freeform 10"/>
            <p:cNvSpPr>
              <a:spLocks/>
            </p:cNvSpPr>
            <p:nvPr/>
          </p:nvSpPr>
          <p:spPr bwMode="auto">
            <a:xfrm>
              <a:off x="469" y="1350"/>
              <a:ext cx="231" cy="186"/>
            </a:xfrm>
            <a:custGeom>
              <a:avLst/>
              <a:gdLst>
                <a:gd name="T0" fmla="*/ 0 w 2124"/>
                <a:gd name="T1" fmla="*/ 0 h 1308"/>
                <a:gd name="T2" fmla="*/ 0 w 2124"/>
                <a:gd name="T3" fmla="*/ 0 h 1308"/>
                <a:gd name="T4" fmla="*/ 0 w 2124"/>
                <a:gd name="T5" fmla="*/ 0 h 1308"/>
                <a:gd name="T6" fmla="*/ 0 60000 65536"/>
                <a:gd name="T7" fmla="*/ 0 60000 65536"/>
                <a:gd name="T8" fmla="*/ 0 60000 65536"/>
                <a:gd name="T9" fmla="*/ 0 w 2124"/>
                <a:gd name="T10" fmla="*/ 0 h 1308"/>
                <a:gd name="T11" fmla="*/ 2124 w 2124"/>
                <a:gd name="T12" fmla="*/ 1308 h 13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4" h="1308">
                  <a:moveTo>
                    <a:pt x="0" y="1308"/>
                  </a:moveTo>
                  <a:cubicBezTo>
                    <a:pt x="0" y="456"/>
                    <a:pt x="456" y="0"/>
                    <a:pt x="1056" y="0"/>
                  </a:cubicBezTo>
                  <a:cubicBezTo>
                    <a:pt x="1656" y="0"/>
                    <a:pt x="2124" y="444"/>
                    <a:pt x="2112" y="1308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51227" name="Freeform 11"/>
            <p:cNvSpPr>
              <a:spLocks/>
            </p:cNvSpPr>
            <p:nvPr/>
          </p:nvSpPr>
          <p:spPr bwMode="auto">
            <a:xfrm>
              <a:off x="868" y="1350"/>
              <a:ext cx="231" cy="186"/>
            </a:xfrm>
            <a:custGeom>
              <a:avLst/>
              <a:gdLst>
                <a:gd name="T0" fmla="*/ 0 w 2124"/>
                <a:gd name="T1" fmla="*/ 0 h 1308"/>
                <a:gd name="T2" fmla="*/ 0 w 2124"/>
                <a:gd name="T3" fmla="*/ 0 h 1308"/>
                <a:gd name="T4" fmla="*/ 0 w 2124"/>
                <a:gd name="T5" fmla="*/ 0 h 1308"/>
                <a:gd name="T6" fmla="*/ 0 60000 65536"/>
                <a:gd name="T7" fmla="*/ 0 60000 65536"/>
                <a:gd name="T8" fmla="*/ 0 60000 65536"/>
                <a:gd name="T9" fmla="*/ 0 w 2124"/>
                <a:gd name="T10" fmla="*/ 0 h 1308"/>
                <a:gd name="T11" fmla="*/ 2124 w 2124"/>
                <a:gd name="T12" fmla="*/ 1308 h 13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4" h="1308">
                  <a:moveTo>
                    <a:pt x="0" y="1308"/>
                  </a:moveTo>
                  <a:cubicBezTo>
                    <a:pt x="0" y="456"/>
                    <a:pt x="456" y="0"/>
                    <a:pt x="1056" y="0"/>
                  </a:cubicBezTo>
                  <a:cubicBezTo>
                    <a:pt x="1656" y="0"/>
                    <a:pt x="2124" y="444"/>
                    <a:pt x="2112" y="1308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grpSp>
          <p:nvGrpSpPr>
            <p:cNvPr id="51228" name="Group 12"/>
            <p:cNvGrpSpPr>
              <a:grpSpLocks/>
            </p:cNvGrpSpPr>
            <p:nvPr/>
          </p:nvGrpSpPr>
          <p:grpSpPr bwMode="auto">
            <a:xfrm>
              <a:off x="229" y="2226"/>
              <a:ext cx="1110" cy="414"/>
              <a:chOff x="2544" y="2226"/>
              <a:chExt cx="1248" cy="414"/>
            </a:xfrm>
          </p:grpSpPr>
          <p:sp>
            <p:nvSpPr>
              <p:cNvPr id="51244" name="Freeform 13"/>
              <p:cNvSpPr>
                <a:spLocks/>
              </p:cNvSpPr>
              <p:nvPr/>
            </p:nvSpPr>
            <p:spPr bwMode="auto">
              <a:xfrm>
                <a:off x="2544" y="2350"/>
                <a:ext cx="125" cy="290"/>
              </a:xfrm>
              <a:custGeom>
                <a:avLst/>
                <a:gdLst>
                  <a:gd name="T0" fmla="*/ 54 w 144"/>
                  <a:gd name="T1" fmla="*/ 120 h 336"/>
                  <a:gd name="T2" fmla="*/ 0 w 144"/>
                  <a:gd name="T3" fmla="*/ 35 h 336"/>
                  <a:gd name="T4" fmla="*/ 54 w 1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336"/>
                  <a:gd name="T11" fmla="*/ 144 w 1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336">
                    <a:moveTo>
                      <a:pt x="144" y="336"/>
                    </a:moveTo>
                    <a:cubicBezTo>
                      <a:pt x="72" y="244"/>
                      <a:pt x="0" y="152"/>
                      <a:pt x="0" y="96"/>
                    </a:cubicBezTo>
                    <a:cubicBezTo>
                      <a:pt x="0" y="40"/>
                      <a:pt x="120" y="16"/>
                      <a:pt x="144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51245" name="Freeform 14"/>
              <p:cNvSpPr>
                <a:spLocks/>
              </p:cNvSpPr>
              <p:nvPr/>
            </p:nvSpPr>
            <p:spPr bwMode="auto">
              <a:xfrm flipH="1">
                <a:off x="3667" y="2350"/>
                <a:ext cx="125" cy="290"/>
              </a:xfrm>
              <a:custGeom>
                <a:avLst/>
                <a:gdLst>
                  <a:gd name="T0" fmla="*/ 54 w 144"/>
                  <a:gd name="T1" fmla="*/ 120 h 336"/>
                  <a:gd name="T2" fmla="*/ 0 w 144"/>
                  <a:gd name="T3" fmla="*/ 35 h 336"/>
                  <a:gd name="T4" fmla="*/ 54 w 1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336"/>
                  <a:gd name="T11" fmla="*/ 144 w 1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336">
                    <a:moveTo>
                      <a:pt x="144" y="336"/>
                    </a:moveTo>
                    <a:cubicBezTo>
                      <a:pt x="72" y="244"/>
                      <a:pt x="0" y="152"/>
                      <a:pt x="0" y="96"/>
                    </a:cubicBezTo>
                    <a:cubicBezTo>
                      <a:pt x="0" y="40"/>
                      <a:pt x="120" y="16"/>
                      <a:pt x="144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51246" name="Line 15"/>
              <p:cNvSpPr>
                <a:spLocks noChangeShapeType="1"/>
              </p:cNvSpPr>
              <p:nvPr/>
            </p:nvSpPr>
            <p:spPr bwMode="auto">
              <a:xfrm>
                <a:off x="2918" y="2309"/>
                <a:ext cx="12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51247" name="Line 16"/>
              <p:cNvSpPr>
                <a:spLocks noChangeShapeType="1"/>
              </p:cNvSpPr>
              <p:nvPr/>
            </p:nvSpPr>
            <p:spPr bwMode="auto">
              <a:xfrm>
                <a:off x="3294" y="2309"/>
                <a:ext cx="1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51248" name="Freeform 17"/>
              <p:cNvSpPr>
                <a:spLocks noChangeAspect="1"/>
              </p:cNvSpPr>
              <p:nvPr/>
            </p:nvSpPr>
            <p:spPr bwMode="auto">
              <a:xfrm>
                <a:off x="2669" y="2226"/>
                <a:ext cx="281" cy="156"/>
              </a:xfrm>
              <a:custGeom>
                <a:avLst/>
                <a:gdLst>
                  <a:gd name="T0" fmla="*/ 0 w 3120"/>
                  <a:gd name="T1" fmla="*/ 0 h 1741"/>
                  <a:gd name="T2" fmla="*/ 0 w 3120"/>
                  <a:gd name="T3" fmla="*/ 0 h 1741"/>
                  <a:gd name="T4" fmla="*/ 0 w 3120"/>
                  <a:gd name="T5" fmla="*/ 0 h 1741"/>
                  <a:gd name="T6" fmla="*/ 0 w 3120"/>
                  <a:gd name="T7" fmla="*/ 0 h 1741"/>
                  <a:gd name="T8" fmla="*/ 0 w 3120"/>
                  <a:gd name="T9" fmla="*/ 0 h 1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0"/>
                  <a:gd name="T16" fmla="*/ 0 h 1741"/>
                  <a:gd name="T17" fmla="*/ 3120 w 3120"/>
                  <a:gd name="T18" fmla="*/ 1741 h 17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0" h="1741">
                    <a:moveTo>
                      <a:pt x="792" y="8"/>
                    </a:moveTo>
                    <a:cubicBezTo>
                      <a:pt x="186" y="16"/>
                      <a:pt x="0" y="1741"/>
                      <a:pt x="1560" y="1741"/>
                    </a:cubicBezTo>
                    <a:cubicBezTo>
                      <a:pt x="3120" y="1741"/>
                      <a:pt x="2996" y="32"/>
                      <a:pt x="2352" y="32"/>
                    </a:cubicBezTo>
                    <a:cubicBezTo>
                      <a:pt x="1708" y="32"/>
                      <a:pt x="2489" y="1230"/>
                      <a:pt x="1560" y="1230"/>
                    </a:cubicBezTo>
                    <a:cubicBezTo>
                      <a:pt x="630" y="1230"/>
                      <a:pt x="1398" y="0"/>
                      <a:pt x="792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49" name="Freeform 18"/>
              <p:cNvSpPr>
                <a:spLocks noChangeAspect="1"/>
              </p:cNvSpPr>
              <p:nvPr/>
            </p:nvSpPr>
            <p:spPr bwMode="auto">
              <a:xfrm>
                <a:off x="3043" y="2226"/>
                <a:ext cx="282" cy="156"/>
              </a:xfrm>
              <a:custGeom>
                <a:avLst/>
                <a:gdLst>
                  <a:gd name="T0" fmla="*/ 0 w 3120"/>
                  <a:gd name="T1" fmla="*/ 0 h 1741"/>
                  <a:gd name="T2" fmla="*/ 0 w 3120"/>
                  <a:gd name="T3" fmla="*/ 0 h 1741"/>
                  <a:gd name="T4" fmla="*/ 0 w 3120"/>
                  <a:gd name="T5" fmla="*/ 0 h 1741"/>
                  <a:gd name="T6" fmla="*/ 0 w 3120"/>
                  <a:gd name="T7" fmla="*/ 0 h 1741"/>
                  <a:gd name="T8" fmla="*/ 0 w 3120"/>
                  <a:gd name="T9" fmla="*/ 0 h 1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0"/>
                  <a:gd name="T16" fmla="*/ 0 h 1741"/>
                  <a:gd name="T17" fmla="*/ 3120 w 3120"/>
                  <a:gd name="T18" fmla="*/ 1741 h 17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0" h="1741">
                    <a:moveTo>
                      <a:pt x="792" y="8"/>
                    </a:moveTo>
                    <a:cubicBezTo>
                      <a:pt x="186" y="16"/>
                      <a:pt x="0" y="1741"/>
                      <a:pt x="1560" y="1741"/>
                    </a:cubicBezTo>
                    <a:cubicBezTo>
                      <a:pt x="3120" y="1741"/>
                      <a:pt x="2996" y="32"/>
                      <a:pt x="2352" y="32"/>
                    </a:cubicBezTo>
                    <a:cubicBezTo>
                      <a:pt x="1708" y="32"/>
                      <a:pt x="2489" y="1230"/>
                      <a:pt x="1560" y="1230"/>
                    </a:cubicBezTo>
                    <a:cubicBezTo>
                      <a:pt x="630" y="1230"/>
                      <a:pt x="1398" y="0"/>
                      <a:pt x="792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50" name="Freeform 19"/>
              <p:cNvSpPr>
                <a:spLocks noChangeAspect="1"/>
              </p:cNvSpPr>
              <p:nvPr/>
            </p:nvSpPr>
            <p:spPr bwMode="auto">
              <a:xfrm>
                <a:off x="3418" y="2226"/>
                <a:ext cx="281" cy="156"/>
              </a:xfrm>
              <a:custGeom>
                <a:avLst/>
                <a:gdLst>
                  <a:gd name="T0" fmla="*/ 0 w 3120"/>
                  <a:gd name="T1" fmla="*/ 0 h 1741"/>
                  <a:gd name="T2" fmla="*/ 0 w 3120"/>
                  <a:gd name="T3" fmla="*/ 0 h 1741"/>
                  <a:gd name="T4" fmla="*/ 0 w 3120"/>
                  <a:gd name="T5" fmla="*/ 0 h 1741"/>
                  <a:gd name="T6" fmla="*/ 0 w 3120"/>
                  <a:gd name="T7" fmla="*/ 0 h 1741"/>
                  <a:gd name="T8" fmla="*/ 0 w 3120"/>
                  <a:gd name="T9" fmla="*/ 0 h 17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0"/>
                  <a:gd name="T16" fmla="*/ 0 h 1741"/>
                  <a:gd name="T17" fmla="*/ 3120 w 3120"/>
                  <a:gd name="T18" fmla="*/ 1741 h 17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0" h="1741">
                    <a:moveTo>
                      <a:pt x="792" y="8"/>
                    </a:moveTo>
                    <a:cubicBezTo>
                      <a:pt x="186" y="16"/>
                      <a:pt x="0" y="1741"/>
                      <a:pt x="1560" y="1741"/>
                    </a:cubicBezTo>
                    <a:cubicBezTo>
                      <a:pt x="3120" y="1741"/>
                      <a:pt x="2996" y="32"/>
                      <a:pt x="2352" y="32"/>
                    </a:cubicBezTo>
                    <a:cubicBezTo>
                      <a:pt x="1708" y="32"/>
                      <a:pt x="2489" y="1230"/>
                      <a:pt x="1560" y="1230"/>
                    </a:cubicBezTo>
                    <a:cubicBezTo>
                      <a:pt x="630" y="1230"/>
                      <a:pt x="1398" y="0"/>
                      <a:pt x="792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51229" name="Oval 20"/>
            <p:cNvSpPr>
              <a:spLocks noChangeArrowheads="1"/>
            </p:cNvSpPr>
            <p:nvPr/>
          </p:nvSpPr>
          <p:spPr bwMode="auto">
            <a:xfrm>
              <a:off x="869" y="912"/>
              <a:ext cx="299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230" name="Freeform 21"/>
            <p:cNvSpPr>
              <a:spLocks/>
            </p:cNvSpPr>
            <p:nvPr/>
          </p:nvSpPr>
          <p:spPr bwMode="auto">
            <a:xfrm>
              <a:off x="832" y="1151"/>
              <a:ext cx="188" cy="569"/>
            </a:xfrm>
            <a:custGeom>
              <a:avLst/>
              <a:gdLst>
                <a:gd name="T0" fmla="*/ 0 w 211"/>
                <a:gd name="T1" fmla="*/ 569 h 569"/>
                <a:gd name="T2" fmla="*/ 25 w 211"/>
                <a:gd name="T3" fmla="*/ 547 h 569"/>
                <a:gd name="T4" fmla="*/ 84 w 211"/>
                <a:gd name="T5" fmla="*/ 433 h 569"/>
                <a:gd name="T6" fmla="*/ 93 w 211"/>
                <a:gd name="T7" fmla="*/ 0 h 5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569"/>
                <a:gd name="T14" fmla="*/ 211 w 211"/>
                <a:gd name="T15" fmla="*/ 569 h 5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569">
                  <a:moveTo>
                    <a:pt x="0" y="569"/>
                  </a:moveTo>
                  <a:cubicBezTo>
                    <a:pt x="9" y="565"/>
                    <a:pt x="24" y="569"/>
                    <a:pt x="55" y="547"/>
                  </a:cubicBezTo>
                  <a:cubicBezTo>
                    <a:pt x="85" y="524"/>
                    <a:pt x="160" y="524"/>
                    <a:pt x="186" y="433"/>
                  </a:cubicBezTo>
                  <a:cubicBezTo>
                    <a:pt x="211" y="341"/>
                    <a:pt x="203" y="90"/>
                    <a:pt x="20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231" name="Text Box 22"/>
            <p:cNvSpPr txBox="1">
              <a:spLocks noChangeArrowheads="1"/>
            </p:cNvSpPr>
            <p:nvPr/>
          </p:nvSpPr>
          <p:spPr bwMode="auto">
            <a:xfrm>
              <a:off x="869" y="912"/>
              <a:ext cx="3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chemeClr val="hlink"/>
                  </a:solidFill>
                  <a:latin typeface="Helvetica" charset="0"/>
                  <a:ea typeface="Osaka" charset="0"/>
                  <a:cs typeface="Osaka" charset="0"/>
                </a:rPr>
                <a:t>DA</a:t>
              </a:r>
            </a:p>
          </p:txBody>
        </p:sp>
        <p:sp>
          <p:nvSpPr>
            <p:cNvPr id="51232" name="Text Box 23"/>
            <p:cNvSpPr txBox="1">
              <a:spLocks noChangeArrowheads="1"/>
            </p:cNvSpPr>
            <p:nvPr/>
          </p:nvSpPr>
          <p:spPr bwMode="auto">
            <a:xfrm>
              <a:off x="476" y="2544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latin typeface="Helvetica" charset="0"/>
                  <a:ea typeface="Osaka" charset="0"/>
                  <a:cs typeface="Osaka" charset="0"/>
                </a:rPr>
                <a:t>signal</a:t>
              </a:r>
            </a:p>
          </p:txBody>
        </p:sp>
        <p:sp>
          <p:nvSpPr>
            <p:cNvPr id="51233" name="Text Box 24"/>
            <p:cNvSpPr txBox="1">
              <a:spLocks noChangeArrowheads="1"/>
            </p:cNvSpPr>
            <p:nvPr/>
          </p:nvSpPr>
          <p:spPr bwMode="auto">
            <a:xfrm>
              <a:off x="656" y="2025"/>
              <a:ext cx="3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chemeClr val="hlink"/>
                  </a:solidFill>
                  <a:latin typeface="Helvetica" charset="0"/>
                  <a:ea typeface="Osaka" charset="0"/>
                  <a:cs typeface="Osaka" charset="0"/>
                </a:rPr>
                <a:t>DA</a:t>
              </a:r>
            </a:p>
          </p:txBody>
        </p:sp>
        <p:sp>
          <p:nvSpPr>
            <p:cNvPr id="51234" name="Text Box 25"/>
            <p:cNvSpPr txBox="1">
              <a:spLocks noChangeArrowheads="1"/>
            </p:cNvSpPr>
            <p:nvPr/>
          </p:nvSpPr>
          <p:spPr bwMode="auto">
            <a:xfrm>
              <a:off x="581" y="1584"/>
              <a:ext cx="3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chemeClr val="hlink"/>
                  </a:solidFill>
                  <a:latin typeface="Helvetica" charset="0"/>
                  <a:ea typeface="Osaka" charset="0"/>
                  <a:cs typeface="Osaka" charset="0"/>
                </a:rPr>
                <a:t>DA</a:t>
              </a:r>
            </a:p>
          </p:txBody>
        </p:sp>
        <p:sp>
          <p:nvSpPr>
            <p:cNvPr id="51235" name="Line 26"/>
            <p:cNvSpPr>
              <a:spLocks noChangeShapeType="1"/>
            </p:cNvSpPr>
            <p:nvPr/>
          </p:nvSpPr>
          <p:spPr bwMode="auto">
            <a:xfrm>
              <a:off x="784" y="2400"/>
              <a:ext cx="0" cy="240"/>
            </a:xfrm>
            <a:prstGeom prst="line">
              <a:avLst/>
            </a:prstGeom>
            <a:noFill/>
            <a:ln w="635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236" name="Text Box 27"/>
            <p:cNvSpPr txBox="1">
              <a:spLocks noChangeArrowheads="1"/>
            </p:cNvSpPr>
            <p:nvPr/>
          </p:nvSpPr>
          <p:spPr bwMode="auto">
            <a:xfrm>
              <a:off x="391" y="1806"/>
              <a:ext cx="3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chemeClr val="hlink"/>
                  </a:solidFill>
                  <a:latin typeface="Helvetica" charset="0"/>
                  <a:ea typeface="Osaka" charset="0"/>
                  <a:cs typeface="Osaka" charset="0"/>
                </a:rPr>
                <a:t>DA</a:t>
              </a:r>
            </a:p>
          </p:txBody>
        </p:sp>
        <p:sp>
          <p:nvSpPr>
            <p:cNvPr id="51237" name="Text Box 28"/>
            <p:cNvSpPr txBox="1">
              <a:spLocks noChangeArrowheads="1"/>
            </p:cNvSpPr>
            <p:nvPr/>
          </p:nvSpPr>
          <p:spPr bwMode="auto">
            <a:xfrm>
              <a:off x="955" y="1776"/>
              <a:ext cx="3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chemeClr val="hlink"/>
                  </a:solidFill>
                  <a:latin typeface="Helvetica" charset="0"/>
                  <a:ea typeface="Osaka" charset="0"/>
                  <a:cs typeface="Osaka" charset="0"/>
                </a:rPr>
                <a:t>DA</a:t>
              </a:r>
              <a:r>
                <a:rPr lang="en-US" b="1" dirty="0">
                  <a:latin typeface="Helvetica" charset="0"/>
                  <a:ea typeface="Osaka" charset="0"/>
                  <a:cs typeface="Osaka" charset="0"/>
                </a:rPr>
                <a:t> </a:t>
              </a:r>
            </a:p>
          </p:txBody>
        </p:sp>
        <p:sp>
          <p:nvSpPr>
            <p:cNvPr id="51238" name="Text Box 29"/>
            <p:cNvSpPr txBox="1">
              <a:spLocks noChangeArrowheads="1"/>
            </p:cNvSpPr>
            <p:nvPr/>
          </p:nvSpPr>
          <p:spPr bwMode="auto">
            <a:xfrm>
              <a:off x="560" y="604"/>
              <a:ext cx="5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 dirty="0">
                  <a:latin typeface="Helvetica" charset="0"/>
                  <a:ea typeface="Osaka" charset="0"/>
                  <a:cs typeface="Osaka" charset="0"/>
                </a:rPr>
                <a:t>MAO A</a:t>
              </a:r>
            </a:p>
          </p:txBody>
        </p:sp>
        <p:sp>
          <p:nvSpPr>
            <p:cNvPr id="51239" name="Freeform 30"/>
            <p:cNvSpPr>
              <a:spLocks/>
            </p:cNvSpPr>
            <p:nvPr/>
          </p:nvSpPr>
          <p:spPr bwMode="auto">
            <a:xfrm>
              <a:off x="522" y="1063"/>
              <a:ext cx="281" cy="569"/>
            </a:xfrm>
            <a:custGeom>
              <a:avLst/>
              <a:gdLst>
                <a:gd name="T0" fmla="*/ 139 w 316"/>
                <a:gd name="T1" fmla="*/ 0 h 569"/>
                <a:gd name="T2" fmla="*/ 23 w 316"/>
                <a:gd name="T3" fmla="*/ 164 h 569"/>
                <a:gd name="T4" fmla="*/ 4 w 316"/>
                <a:gd name="T5" fmla="*/ 460 h 569"/>
                <a:gd name="T6" fmla="*/ 46 w 316"/>
                <a:gd name="T7" fmla="*/ 569 h 5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569"/>
                <a:gd name="T14" fmla="*/ 316 w 316"/>
                <a:gd name="T15" fmla="*/ 569 h 5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569">
                  <a:moveTo>
                    <a:pt x="316" y="0"/>
                  </a:moveTo>
                  <a:cubicBezTo>
                    <a:pt x="272" y="29"/>
                    <a:pt x="104" y="87"/>
                    <a:pt x="53" y="164"/>
                  </a:cubicBezTo>
                  <a:cubicBezTo>
                    <a:pt x="1" y="240"/>
                    <a:pt x="0" y="392"/>
                    <a:pt x="9" y="460"/>
                  </a:cubicBezTo>
                  <a:cubicBezTo>
                    <a:pt x="17" y="527"/>
                    <a:pt x="83" y="546"/>
                    <a:pt x="103" y="56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240" name="Freeform 31"/>
            <p:cNvSpPr>
              <a:spLocks/>
            </p:cNvSpPr>
            <p:nvPr/>
          </p:nvSpPr>
          <p:spPr bwMode="auto">
            <a:xfrm>
              <a:off x="1200" y="2016"/>
              <a:ext cx="624" cy="720"/>
            </a:xfrm>
            <a:custGeom>
              <a:avLst/>
              <a:gdLst>
                <a:gd name="T0" fmla="*/ 0 w 1392"/>
                <a:gd name="T1" fmla="*/ 28 h 905"/>
                <a:gd name="T2" fmla="*/ 1 w 1392"/>
                <a:gd name="T3" fmla="*/ 18 h 905"/>
                <a:gd name="T4" fmla="*/ 3 w 1392"/>
                <a:gd name="T5" fmla="*/ 134 h 905"/>
                <a:gd name="T6" fmla="*/ 5 w 1392"/>
                <a:gd name="T7" fmla="*/ 183 h 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905"/>
                <a:gd name="T14" fmla="*/ 1392 w 1392"/>
                <a:gd name="T15" fmla="*/ 905 h 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905">
                  <a:moveTo>
                    <a:pt x="0" y="137"/>
                  </a:moveTo>
                  <a:cubicBezTo>
                    <a:pt x="127" y="68"/>
                    <a:pt x="255" y="0"/>
                    <a:pt x="384" y="89"/>
                  </a:cubicBezTo>
                  <a:cubicBezTo>
                    <a:pt x="512" y="177"/>
                    <a:pt x="600" y="529"/>
                    <a:pt x="768" y="665"/>
                  </a:cubicBezTo>
                  <a:cubicBezTo>
                    <a:pt x="936" y="801"/>
                    <a:pt x="1288" y="865"/>
                    <a:pt x="1392" y="905"/>
                  </a:cubicBezTo>
                </a:path>
              </a:pathLst>
            </a:custGeom>
            <a:noFill/>
            <a:ln w="57150">
              <a:solidFill>
                <a:srgbClr val="142BA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241" name="Freeform 32"/>
            <p:cNvSpPr>
              <a:spLocks/>
            </p:cNvSpPr>
            <p:nvPr/>
          </p:nvSpPr>
          <p:spPr bwMode="auto">
            <a:xfrm>
              <a:off x="1168" y="1056"/>
              <a:ext cx="560" cy="240"/>
            </a:xfrm>
            <a:custGeom>
              <a:avLst/>
              <a:gdLst>
                <a:gd name="T0" fmla="*/ 0 w 1392"/>
                <a:gd name="T1" fmla="*/ 14 h 384"/>
                <a:gd name="T2" fmla="*/ 1 w 1392"/>
                <a:gd name="T3" fmla="*/ 13 h 384"/>
                <a:gd name="T4" fmla="*/ 2 w 1392"/>
                <a:gd name="T5" fmla="*/ 4 h 384"/>
                <a:gd name="T6" fmla="*/ 2 w 139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2"/>
                <a:gd name="T13" fmla="*/ 0 h 384"/>
                <a:gd name="T14" fmla="*/ 1392 w 139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2" h="384">
                  <a:moveTo>
                    <a:pt x="0" y="384"/>
                  </a:moveTo>
                  <a:cubicBezTo>
                    <a:pt x="232" y="383"/>
                    <a:pt x="464" y="383"/>
                    <a:pt x="624" y="336"/>
                  </a:cubicBezTo>
                  <a:cubicBezTo>
                    <a:pt x="783" y="288"/>
                    <a:pt x="832" y="151"/>
                    <a:pt x="960" y="96"/>
                  </a:cubicBezTo>
                  <a:cubicBezTo>
                    <a:pt x="1087" y="40"/>
                    <a:pt x="1328" y="15"/>
                    <a:pt x="1392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242" name="Text Box 33"/>
            <p:cNvSpPr txBox="1">
              <a:spLocks noChangeArrowheads="1"/>
            </p:cNvSpPr>
            <p:nvPr/>
          </p:nvSpPr>
          <p:spPr bwMode="auto">
            <a:xfrm>
              <a:off x="1471" y="1583"/>
              <a:ext cx="174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ea typeface="Osaka" charset="0"/>
                  <a:cs typeface="Osaka" charset="0"/>
                </a:rPr>
                <a:t>DA transporters</a:t>
              </a:r>
            </a:p>
            <a:p>
              <a:r>
                <a:rPr lang="en-US" sz="2000" dirty="0">
                  <a:ea typeface="Osaka" charset="0"/>
                  <a:cs typeface="Osaka" charset="0"/>
                </a:rPr>
                <a:t>   [11C] MPH or Cocaine</a:t>
              </a:r>
            </a:p>
          </p:txBody>
        </p:sp>
        <p:sp>
          <p:nvSpPr>
            <p:cNvPr id="51243" name="Text Box 34"/>
            <p:cNvSpPr txBox="1">
              <a:spLocks noChangeArrowheads="1"/>
            </p:cNvSpPr>
            <p:nvPr/>
          </p:nvSpPr>
          <p:spPr bwMode="auto">
            <a:xfrm>
              <a:off x="1613" y="3647"/>
              <a:ext cx="12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ea typeface="Osaka" charset="0"/>
                  <a:cs typeface="Osaka" charset="0"/>
                </a:rPr>
                <a:t>DA D2 receptors</a:t>
              </a:r>
            </a:p>
            <a:p>
              <a:r>
                <a:rPr lang="en-US" sz="2000" dirty="0">
                  <a:ea typeface="Osaka" charset="0"/>
                  <a:cs typeface="Osaka" charset="0"/>
                </a:rPr>
                <a:t>[11C] Raclopride</a:t>
              </a:r>
            </a:p>
          </p:txBody>
        </p:sp>
      </p:grpSp>
      <p:sp>
        <p:nvSpPr>
          <p:cNvPr id="51203" name="Text Box 35"/>
          <p:cNvSpPr txBox="1">
            <a:spLocks noChangeArrowheads="1"/>
          </p:cNvSpPr>
          <p:nvPr/>
        </p:nvSpPr>
        <p:spPr bwMode="auto">
          <a:xfrm>
            <a:off x="457200" y="5743575"/>
            <a:ext cx="2298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/>
              <a:t>PET Measures</a:t>
            </a:r>
            <a:endParaRPr lang="en-US" sz="1600" dirty="0"/>
          </a:p>
          <a:p>
            <a:pPr>
              <a:buFont typeface="Times" charset="0"/>
              <a:buAutoNum type="arabicPeriod"/>
            </a:pPr>
            <a:r>
              <a:rPr lang="en-US" sz="1600" b="1" dirty="0"/>
              <a:t>DA Transporters</a:t>
            </a:r>
          </a:p>
          <a:p>
            <a:pPr>
              <a:buFont typeface="Times" charset="0"/>
              <a:buAutoNum type="arabicPeriod"/>
            </a:pPr>
            <a:r>
              <a:rPr lang="en-US" sz="1600" b="1" dirty="0"/>
              <a:t>DA D2 Receptors</a:t>
            </a:r>
          </a:p>
        </p:txBody>
      </p:sp>
      <p:pic>
        <p:nvPicPr>
          <p:cNvPr id="51204" name="Picture 36" descr="pre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59113"/>
            <a:ext cx="2719388" cy="23510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Text Box 37"/>
          <p:cNvSpPr txBox="1">
            <a:spLocks noChangeArrowheads="1"/>
          </p:cNvSpPr>
          <p:nvPr/>
        </p:nvSpPr>
        <p:spPr bwMode="auto">
          <a:xfrm>
            <a:off x="838200" y="4029075"/>
            <a:ext cx="823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DRD2</a:t>
            </a:r>
          </a:p>
        </p:txBody>
      </p:sp>
      <p:sp>
        <p:nvSpPr>
          <p:cNvPr id="51206" name="Text Box 38"/>
          <p:cNvSpPr txBox="1">
            <a:spLocks noChangeArrowheads="1"/>
          </p:cNvSpPr>
          <p:nvPr/>
        </p:nvSpPr>
        <p:spPr bwMode="auto">
          <a:xfrm>
            <a:off x="2376488" y="4222750"/>
            <a:ext cx="1227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DAT</a:t>
            </a:r>
          </a:p>
        </p:txBody>
      </p:sp>
      <p:sp>
        <p:nvSpPr>
          <p:cNvPr id="51207" name="AutoShape 39"/>
          <p:cNvSpPr>
            <a:spLocks noChangeAspect="1" noChangeArrowheads="1" noTextEdit="1"/>
          </p:cNvSpPr>
          <p:nvPr/>
        </p:nvSpPr>
        <p:spPr bwMode="auto">
          <a:xfrm>
            <a:off x="228600" y="230188"/>
            <a:ext cx="39624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08" name="Rectangle 40"/>
          <p:cNvSpPr>
            <a:spLocks noChangeArrowheads="1"/>
          </p:cNvSpPr>
          <p:nvPr/>
        </p:nvSpPr>
        <p:spPr bwMode="auto">
          <a:xfrm>
            <a:off x="227013" y="228600"/>
            <a:ext cx="39639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1209" name="Group 41"/>
          <p:cNvGrpSpPr>
            <a:grpSpLocks/>
          </p:cNvGrpSpPr>
          <p:nvPr/>
        </p:nvGrpSpPr>
        <p:grpSpPr bwMode="auto">
          <a:xfrm>
            <a:off x="519113" y="236538"/>
            <a:ext cx="3454400" cy="2700337"/>
            <a:chOff x="327" y="149"/>
            <a:chExt cx="2176" cy="1701"/>
          </a:xfrm>
        </p:grpSpPr>
        <p:sp>
          <p:nvSpPr>
            <p:cNvPr id="51210" name="Rectangle 42"/>
            <p:cNvSpPr>
              <a:spLocks noChangeArrowheads="1"/>
            </p:cNvSpPr>
            <p:nvPr/>
          </p:nvSpPr>
          <p:spPr bwMode="auto">
            <a:xfrm>
              <a:off x="327" y="149"/>
              <a:ext cx="4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 dirty="0"/>
                <a:t>Dopamine</a:t>
              </a:r>
              <a:endParaRPr lang="en-US" dirty="0"/>
            </a:p>
          </p:txBody>
        </p:sp>
        <p:sp>
          <p:nvSpPr>
            <p:cNvPr id="51211" name="Rectangle 43"/>
            <p:cNvSpPr>
              <a:spLocks noChangeArrowheads="1"/>
            </p:cNvSpPr>
            <p:nvPr/>
          </p:nvSpPr>
          <p:spPr bwMode="auto">
            <a:xfrm>
              <a:off x="798" y="149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 dirty="0"/>
                <a:t>-</a:t>
              </a:r>
              <a:endParaRPr lang="en-US" dirty="0"/>
            </a:p>
          </p:txBody>
        </p:sp>
        <p:sp>
          <p:nvSpPr>
            <p:cNvPr id="51212" name="Rectangle 44"/>
            <p:cNvSpPr>
              <a:spLocks noChangeArrowheads="1"/>
            </p:cNvSpPr>
            <p:nvPr/>
          </p:nvSpPr>
          <p:spPr bwMode="auto">
            <a:xfrm>
              <a:off x="912" y="149"/>
              <a:ext cx="159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 dirty="0"/>
                <a:t>Deficit Hypothesis of ADHD/HKD</a:t>
              </a:r>
              <a:endParaRPr lang="en-US" dirty="0"/>
            </a:p>
          </p:txBody>
        </p:sp>
        <p:sp>
          <p:nvSpPr>
            <p:cNvPr id="51213" name="Rectangle 45"/>
            <p:cNvSpPr>
              <a:spLocks noChangeArrowheads="1"/>
            </p:cNvSpPr>
            <p:nvPr/>
          </p:nvSpPr>
          <p:spPr bwMode="auto">
            <a:xfrm>
              <a:off x="583" y="281"/>
              <a:ext cx="101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dirty="0"/>
                <a:t>(based on stimulant drug site</a:t>
              </a:r>
              <a:endParaRPr lang="en-US" dirty="0"/>
            </a:p>
          </p:txBody>
        </p:sp>
        <p:sp>
          <p:nvSpPr>
            <p:cNvPr id="51214" name="Rectangle 46"/>
            <p:cNvSpPr>
              <a:spLocks noChangeArrowheads="1"/>
            </p:cNvSpPr>
            <p:nvPr/>
          </p:nvSpPr>
          <p:spPr bwMode="auto">
            <a:xfrm>
              <a:off x="1568" y="281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51215" name="Rectangle 47"/>
            <p:cNvSpPr>
              <a:spLocks noChangeArrowheads="1"/>
            </p:cNvSpPr>
            <p:nvPr/>
          </p:nvSpPr>
          <p:spPr bwMode="auto">
            <a:xfrm>
              <a:off x="1606" y="281"/>
              <a:ext cx="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dirty="0"/>
                <a:t>of</a:t>
              </a:r>
              <a:endParaRPr lang="en-US" dirty="0"/>
            </a:p>
          </p:txBody>
        </p:sp>
        <p:sp>
          <p:nvSpPr>
            <p:cNvPr id="51216" name="Rectangle 48"/>
            <p:cNvSpPr>
              <a:spLocks noChangeArrowheads="1"/>
            </p:cNvSpPr>
            <p:nvPr/>
          </p:nvSpPr>
          <p:spPr bwMode="auto">
            <a:xfrm>
              <a:off x="1680" y="281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dirty="0"/>
                <a:t>-</a:t>
              </a:r>
              <a:endParaRPr lang="en-US" dirty="0"/>
            </a:p>
          </p:txBody>
        </p:sp>
        <p:sp>
          <p:nvSpPr>
            <p:cNvPr id="51217" name="Rectangle 49"/>
            <p:cNvSpPr>
              <a:spLocks noChangeArrowheads="1"/>
            </p:cNvSpPr>
            <p:nvPr/>
          </p:nvSpPr>
          <p:spPr bwMode="auto">
            <a:xfrm>
              <a:off x="1728" y="288"/>
              <a:ext cx="64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dirty="0"/>
                <a:t>action hypothesis)</a:t>
              </a:r>
              <a:endParaRPr lang="en-US" dirty="0"/>
            </a:p>
          </p:txBody>
        </p:sp>
        <p:pic>
          <p:nvPicPr>
            <p:cNvPr id="51218" name="Picture 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" y="410"/>
              <a:ext cx="1243" cy="14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6881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92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90625"/>
            <a:ext cx="43434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76200"/>
            <a:ext cx="8547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868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9525"/>
            <a:ext cx="9005887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163455" y="5674099"/>
            <a:ext cx="42622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846053" y="5352961"/>
            <a:ext cx="2579700" cy="12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4979" y="5982077"/>
            <a:ext cx="42622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2406" y="6280030"/>
            <a:ext cx="1176062" cy="38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70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" y="1420256"/>
            <a:ext cx="9043227" cy="43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0654"/>
            <a:ext cx="8229600" cy="732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of the SWAN in a Genetic Study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72" y="1176707"/>
            <a:ext cx="9552379" cy="7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58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94" y="1685975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581294" y="3979449"/>
            <a:ext cx="8458200" cy="15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2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Cluster Analysis Identified Subtypes of ADHD</a:t>
            </a:r>
            <a:endParaRPr lang="en-US" sz="3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95830" y="6333900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Inattentive         </a:t>
            </a:r>
            <a:r>
              <a:rPr lang="en-US" dirty="0"/>
              <a:t>Hyper/Imp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18325" y="20574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Below Average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34200" y="48006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Above Average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62320" y="1392767"/>
            <a:ext cx="5151968" cy="56323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88388" y="1369385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9 Inattentive    9 </a:t>
            </a:r>
            <a:r>
              <a:rPr lang="en-US" dirty="0"/>
              <a:t>Hyper/Imp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4116" y="2011438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Below Average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4116" y="5543736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Above Average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9059" y="2228410"/>
            <a:ext cx="214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Combined Type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6957" y="3371456"/>
            <a:ext cx="230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Inattentive Type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7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862"/>
            <a:ext cx="9144001" cy="475989"/>
          </a:xfrm>
        </p:spPr>
        <p:txBody>
          <a:bodyPr>
            <a:noAutofit/>
          </a:bodyPr>
          <a:lstStyle/>
          <a:p>
            <a:r>
              <a:rPr lang="en-US" sz="3800" dirty="0" smtClean="0"/>
              <a:t>SWAN Created for Population-Based </a:t>
            </a:r>
            <a:r>
              <a:rPr lang="en-US" sz="3800" dirty="0"/>
              <a:t>S</a:t>
            </a:r>
            <a:r>
              <a:rPr lang="en-US" sz="3800" dirty="0" smtClean="0"/>
              <a:t>tudies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764275"/>
            <a:ext cx="9144000" cy="59640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1980	Created the SNAP when DSM-III was released</a:t>
            </a:r>
          </a:p>
          <a:p>
            <a:pPr lvl="1"/>
            <a:r>
              <a:rPr lang="en-US" dirty="0" smtClean="0"/>
              <a:t>DSM-III items for Attention Deficit Disorder (ADD)</a:t>
            </a:r>
          </a:p>
          <a:p>
            <a:pPr lvl="1"/>
            <a:r>
              <a:rPr lang="en-US" dirty="0" smtClean="0"/>
              <a:t>Swanson</a:t>
            </a:r>
            <a:r>
              <a:rPr lang="en-US" dirty="0"/>
              <a:t>, Nolan and Pelham (SNAP) </a:t>
            </a:r>
            <a:r>
              <a:rPr lang="en-US" dirty="0" smtClean="0"/>
              <a:t>scale with 4-point rating</a:t>
            </a:r>
            <a:endParaRPr lang="en-US" dirty="0"/>
          </a:p>
          <a:p>
            <a:pPr lvl="1"/>
            <a:r>
              <a:rPr lang="en-US" dirty="0" smtClean="0"/>
              <a:t>Developed norms during lectures to teachers (in groups) </a:t>
            </a:r>
          </a:p>
          <a:p>
            <a:pPr lvl="1"/>
            <a:r>
              <a:rPr lang="en-US" dirty="0" smtClean="0"/>
              <a:t>Used in clinical studies of medication for ADD (Swanson et al, 1983)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1994	Revised the SNAP for DSM-IV</a:t>
            </a:r>
          </a:p>
          <a:p>
            <a:pPr lvl="1"/>
            <a:r>
              <a:rPr lang="en-US" dirty="0" smtClean="0"/>
              <a:t>DSM-IV items for Attention Deficit Hyperactivity Disorder (ADHD)</a:t>
            </a:r>
          </a:p>
          <a:p>
            <a:pPr lvl="1"/>
            <a:r>
              <a:rPr lang="en-US" dirty="0" smtClean="0"/>
              <a:t>Short-form with 18 ADHD items </a:t>
            </a:r>
          </a:p>
          <a:p>
            <a:pPr lvl="1"/>
            <a:r>
              <a:rPr lang="en-US" dirty="0" smtClean="0"/>
              <a:t>Long-form with 91 items for all psychiatric disorders of childhood</a:t>
            </a:r>
          </a:p>
          <a:p>
            <a:pPr lvl="1"/>
            <a:r>
              <a:rPr lang="en-US" dirty="0" smtClean="0"/>
              <a:t>Used for clinical assessment of at the UCI Child Development Center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1999	Created the SWAN for population-based studies</a:t>
            </a:r>
          </a:p>
          <a:p>
            <a:pPr lvl="1"/>
            <a:r>
              <a:rPr lang="en-US" dirty="0" smtClean="0"/>
              <a:t>Florence Levy initiating the Australian Twin Study with David Hay</a:t>
            </a:r>
          </a:p>
          <a:p>
            <a:pPr lvl="1"/>
            <a:r>
              <a:rPr lang="en-US" dirty="0" smtClean="0"/>
              <a:t>Planned to use the SNAP rating scale</a:t>
            </a:r>
          </a:p>
          <a:p>
            <a:pPr lvl="1"/>
            <a:r>
              <a:rPr lang="en-US" dirty="0" smtClean="0"/>
              <a:t>Concerned about SNAP score distribution in a population study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ost participants would not meet criteria for ADHD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927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SWAN </a:t>
            </a: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Extends </a:t>
            </a:r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Range </a:t>
            </a: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Medication Response</a:t>
            </a:r>
            <a:endParaRPr lang="en-US" sz="3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381000" y="3678767"/>
            <a:ext cx="8458200" cy="15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" y="5316102"/>
            <a:ext cx="365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            </a:t>
            </a:r>
            <a:r>
              <a:rPr lang="en-US" dirty="0"/>
              <a:t> </a:t>
            </a:r>
            <a:r>
              <a:rPr lang="en-US" dirty="0" smtClean="0"/>
              <a:t> Placebo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Inattentive      Hyper/Imp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14800" y="5339160"/>
            <a:ext cx="36915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           Medication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Inattentive      Hyper/Imp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140200" y="1595438"/>
            <a:ext cx="0" cy="49450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7806322" y="1599669"/>
            <a:ext cx="0" cy="494506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741404" y="1524000"/>
            <a:ext cx="1371600" cy="5486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73312" y="1718728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Below Average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10354" y="5202773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Above Average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9073" y="1578054"/>
            <a:ext cx="4998204" cy="5264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1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6152"/>
            <a:ext cx="9144000" cy="105928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Association of LPHN3 Haplotype and Extended Response to Medication on the SWAN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64" y="1333918"/>
            <a:ext cx="7861300" cy="546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107" y="5707134"/>
            <a:ext cx="5424084" cy="93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8662"/>
            <a:ext cx="9144000" cy="900640"/>
          </a:xfrm>
        </p:spPr>
        <p:txBody>
          <a:bodyPr>
            <a:noAutofit/>
          </a:bodyPr>
          <a:lstStyle/>
          <a:p>
            <a:r>
              <a:rPr lang="en-US" sz="3600" dirty="0" smtClean="0"/>
              <a:t>Other Examples of Use of the SWAN:</a:t>
            </a:r>
            <a:br>
              <a:rPr lang="en-US" sz="3600" dirty="0" smtClean="0"/>
            </a:br>
            <a:r>
              <a:rPr lang="en-US" sz="3600" dirty="0" smtClean="0"/>
              <a:t>Preschool Samples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73" y="1084193"/>
            <a:ext cx="6983318" cy="5773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10" y="1251809"/>
            <a:ext cx="7016481" cy="5606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87" y="1153857"/>
            <a:ext cx="7741489" cy="56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4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63259" y="71407"/>
            <a:ext cx="9144000" cy="912003"/>
          </a:xfrm>
        </p:spPr>
        <p:txBody>
          <a:bodyPr>
            <a:noAutofit/>
          </a:bodyPr>
          <a:lstStyle/>
          <a:p>
            <a:r>
              <a:rPr lang="en-US" sz="3600" dirty="0" smtClean="0"/>
              <a:t>Other Examples of Use of the SWAN: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Genetic and Neuropsychology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5353" y="6295503"/>
            <a:ext cx="9943865" cy="587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529"/>
            <a:ext cx="9144000" cy="2062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5704" y="3183279"/>
            <a:ext cx="5192758" cy="5374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781" y="3498453"/>
            <a:ext cx="5105879" cy="41667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" y="1320166"/>
            <a:ext cx="9004515" cy="5344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721" y="6632259"/>
            <a:ext cx="4311959" cy="17841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38025" y="6642339"/>
            <a:ext cx="4505806" cy="1915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30246"/>
            <a:ext cx="9105405" cy="70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0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8662"/>
            <a:ext cx="9144000" cy="825738"/>
          </a:xfrm>
        </p:spPr>
        <p:txBody>
          <a:bodyPr>
            <a:noAutofit/>
          </a:bodyPr>
          <a:lstStyle/>
          <a:p>
            <a:r>
              <a:rPr lang="en-US" sz="3600" dirty="0" smtClean="0"/>
              <a:t>Other Examples of Use of the SWAN:</a:t>
            </a:r>
            <a:br>
              <a:rPr lang="en-US" sz="3600" dirty="0" smtClean="0"/>
            </a:br>
            <a:r>
              <a:rPr lang="en-US" sz="3600" dirty="0" smtClean="0"/>
              <a:t>Subtypes </a:t>
            </a:r>
            <a:r>
              <a:rPr lang="en-US" sz="3600" smtClean="0"/>
              <a:t>and Symptom Domains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42" y="1045714"/>
            <a:ext cx="7514843" cy="2778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88" y="3714768"/>
            <a:ext cx="7339131" cy="4135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67" y="1045714"/>
            <a:ext cx="7597971" cy="58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3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8662"/>
            <a:ext cx="9144000" cy="1004723"/>
          </a:xfrm>
        </p:spPr>
        <p:txBody>
          <a:bodyPr>
            <a:noAutofit/>
          </a:bodyPr>
          <a:lstStyle/>
          <a:p>
            <a:r>
              <a:rPr lang="en-US" sz="3600" dirty="0" smtClean="0"/>
              <a:t>Other Examples of Use of the SWAN:</a:t>
            </a:r>
            <a:br>
              <a:rPr lang="en-US" sz="3600" dirty="0" smtClean="0"/>
            </a:br>
            <a:r>
              <a:rPr lang="en-US" sz="3600" dirty="0" smtClean="0"/>
              <a:t>Both Ends of the Continuum </a:t>
            </a:r>
            <a:r>
              <a:rPr lang="en-US" sz="3600" smtClean="0"/>
              <a:t>or Dimension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385"/>
            <a:ext cx="9144000" cy="50251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3385"/>
            <a:ext cx="9144000" cy="54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4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15698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DSM-5 content is used to define items on the SWAN</a:t>
            </a:r>
          </a:p>
          <a:p>
            <a:pPr lvl="1"/>
            <a:r>
              <a:rPr lang="en-US" dirty="0" smtClean="0"/>
              <a:t>the clinical wisdom of DSM is captured</a:t>
            </a:r>
          </a:p>
          <a:p>
            <a:r>
              <a:rPr lang="en-US" dirty="0" smtClean="0"/>
              <a:t>Each symptom is dimensionalized on the SWAN</a:t>
            </a:r>
          </a:p>
          <a:p>
            <a:pPr lvl="1"/>
            <a:r>
              <a:rPr lang="en-US" dirty="0" smtClean="0"/>
              <a:t>a 7-point rating measures full range of behavior </a:t>
            </a:r>
          </a:p>
          <a:p>
            <a:r>
              <a:rPr lang="en-US" dirty="0" smtClean="0"/>
              <a:t>Scores are normally distributed for the </a:t>
            </a:r>
            <a:r>
              <a:rPr lang="en-US" dirty="0"/>
              <a:t>SWAN </a:t>
            </a:r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ot skewed as typical 4-point symptom-severity ratings</a:t>
            </a:r>
          </a:p>
          <a:p>
            <a:r>
              <a:rPr lang="en-US" dirty="0" smtClean="0"/>
              <a:t>Some types of studies benefit by using the SWAN</a:t>
            </a:r>
          </a:p>
          <a:p>
            <a:pPr lvl="1"/>
            <a:r>
              <a:rPr lang="en-US" dirty="0" smtClean="0"/>
              <a:t>Effects in genetics &amp; brain imaging studies are enhanced  </a:t>
            </a:r>
          </a:p>
        </p:txBody>
      </p:sp>
    </p:spTree>
    <p:extLst>
      <p:ext uri="{BB962C8B-B14F-4D97-AF65-F5344CB8AC3E}">
        <p14:creationId xmlns:p14="http://schemas.microsoft.com/office/powerpoint/2010/main" val="64851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2" y="315020"/>
            <a:ext cx="6819900" cy="669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0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1944"/>
            <a:ext cx="9144000" cy="6351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882" y="5858141"/>
            <a:ext cx="9231763" cy="91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Text Box 3"/>
          <p:cNvSpPr txBox="1">
            <a:spLocks noChangeArrowheads="1"/>
          </p:cNvSpPr>
          <p:nvPr/>
        </p:nvSpPr>
        <p:spPr bwMode="auto">
          <a:xfrm rot="16353">
            <a:off x="2853623" y="4035605"/>
            <a:ext cx="3484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Increasing Symptom Severity</a:t>
            </a: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1066800" y="481161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0</a:t>
            </a: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7448550" y="481320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3</a:t>
            </a:r>
          </a:p>
        </p:txBody>
      </p:sp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5181600" y="479891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2</a:t>
            </a:r>
          </a:p>
        </p:txBody>
      </p:sp>
      <p:sp>
        <p:nvSpPr>
          <p:cNvPr id="462855" name="Text Box 7"/>
          <p:cNvSpPr txBox="1">
            <a:spLocks noChangeArrowheads="1"/>
          </p:cNvSpPr>
          <p:nvPr/>
        </p:nvSpPr>
        <p:spPr bwMode="auto">
          <a:xfrm>
            <a:off x="3124200" y="479891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1</a:t>
            </a:r>
          </a:p>
        </p:txBody>
      </p:sp>
      <p:sp>
        <p:nvSpPr>
          <p:cNvPr id="462856" name="Text Box 8"/>
          <p:cNvSpPr txBox="1">
            <a:spLocks noChangeArrowheads="1"/>
          </p:cNvSpPr>
          <p:nvPr/>
        </p:nvSpPr>
        <p:spPr bwMode="auto">
          <a:xfrm rot="16353">
            <a:off x="1567340" y="4792538"/>
            <a:ext cx="1469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Not Present</a:t>
            </a:r>
          </a:p>
        </p:txBody>
      </p:sp>
      <p:sp>
        <p:nvSpPr>
          <p:cNvPr id="462857" name="Text Box 9"/>
          <p:cNvSpPr txBox="1">
            <a:spLocks noChangeArrowheads="1"/>
          </p:cNvSpPr>
          <p:nvPr/>
        </p:nvSpPr>
        <p:spPr bwMode="invGray">
          <a:xfrm>
            <a:off x="838200" y="3586343"/>
            <a:ext cx="1524000" cy="33813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 pitchFamily="31" charset="0"/>
              </a:rPr>
              <a:t>Not at All</a:t>
            </a:r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invGray">
          <a:xfrm>
            <a:off x="2743200" y="3586343"/>
            <a:ext cx="1524000" cy="33813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 pitchFamily="31" charset="0"/>
              </a:rPr>
              <a:t>Just A Little</a:t>
            </a:r>
          </a:p>
        </p:txBody>
      </p:sp>
      <p:sp>
        <p:nvSpPr>
          <p:cNvPr id="462859" name="Text Box 11"/>
          <p:cNvSpPr txBox="1">
            <a:spLocks noChangeArrowheads="1"/>
          </p:cNvSpPr>
          <p:nvPr/>
        </p:nvSpPr>
        <p:spPr bwMode="invGray">
          <a:xfrm>
            <a:off x="4648200" y="3594280"/>
            <a:ext cx="1524000" cy="3381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 pitchFamily="31" charset="0"/>
              </a:rPr>
              <a:t>Quite a Bit</a:t>
            </a:r>
          </a:p>
        </p:txBody>
      </p:sp>
      <p:sp>
        <p:nvSpPr>
          <p:cNvPr id="462860" name="Text Box 12"/>
          <p:cNvSpPr txBox="1">
            <a:spLocks noChangeArrowheads="1"/>
          </p:cNvSpPr>
          <p:nvPr/>
        </p:nvSpPr>
        <p:spPr bwMode="invGray">
          <a:xfrm>
            <a:off x="6553200" y="3586343"/>
            <a:ext cx="1524000" cy="33813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 pitchFamily="31" charset="0"/>
              </a:rPr>
              <a:t>Very Much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1219200" y="4591328"/>
            <a:ext cx="6578600" cy="365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2864" name="Rectangle 16"/>
          <p:cNvSpPr>
            <a:spLocks noChangeArrowheads="1"/>
          </p:cNvSpPr>
          <p:nvPr/>
        </p:nvSpPr>
        <p:spPr bwMode="auto">
          <a:xfrm>
            <a:off x="168312" y="317920"/>
            <a:ext cx="8659812" cy="250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30000"/>
              </a:spcBef>
              <a:buFont typeface="Wingdings" pitchFamily="31" charset="2"/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Typical Rating Scale Approach (e.g., for SNAP):</a:t>
            </a:r>
          </a:p>
          <a:p>
            <a:pPr algn="ctr" eaLnBrk="1" hangingPunct="1">
              <a:spcBef>
                <a:spcPct val="30000"/>
              </a:spcBef>
              <a:buFont typeface="Wingdings" pitchFamily="31" charset="2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Severity 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of “symptom presence” on 4-point </a:t>
            </a:r>
            <a: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scale</a:t>
            </a:r>
          </a:p>
          <a:p>
            <a:pPr algn="ctr" eaLnBrk="1" hangingPunct="1">
              <a:spcBef>
                <a:spcPct val="30000"/>
              </a:spcBef>
              <a:buFont typeface="Wingdings" pitchFamily="31" charset="2"/>
              <a:buNone/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Example Item:</a:t>
            </a:r>
            <a:endParaRPr lang="en-US" sz="3200" b="1" i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31" charset="0"/>
            </a:endParaRPr>
          </a:p>
          <a:p>
            <a:pPr algn="ctr" eaLnBrk="1" hangingPunct="1">
              <a:spcBef>
                <a:spcPct val="30000"/>
              </a:spcBef>
              <a:buFont typeface="Wingdings" pitchFamily="31" charset="2"/>
              <a:buNone/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   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Often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fails to give close attention to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detail</a:t>
            </a:r>
            <a:endParaRPr lang="en-CA" sz="3200" b="1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31" charset="0"/>
            </a:endParaRPr>
          </a:p>
        </p:txBody>
      </p:sp>
      <p:sp>
        <p:nvSpPr>
          <p:cNvPr id="462865" name="Text Box 17"/>
          <p:cNvSpPr txBox="1">
            <a:spLocks noChangeArrowheads="1"/>
          </p:cNvSpPr>
          <p:nvPr/>
        </p:nvSpPr>
        <p:spPr bwMode="auto">
          <a:xfrm rot="16353">
            <a:off x="5670855" y="4792538"/>
            <a:ext cx="18345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31" charset="0"/>
              </a:rPr>
              <a:t>Degree Present</a:t>
            </a:r>
          </a:p>
        </p:txBody>
      </p:sp>
    </p:spTree>
    <p:extLst>
      <p:ext uri="{BB962C8B-B14F-4D97-AF65-F5344CB8AC3E}">
        <p14:creationId xmlns:p14="http://schemas.microsoft.com/office/powerpoint/2010/main" val="1233178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2"/>
          <p:cNvGraphicFramePr>
            <a:graphicFrameLocks noChangeAspect="1"/>
          </p:cNvGraphicFramePr>
          <p:nvPr/>
        </p:nvGraphicFramePr>
        <p:xfrm>
          <a:off x="103188" y="762000"/>
          <a:ext cx="9040812" cy="768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4" imgW="5870448" imgH="3671316" progId="Word.Document.8">
                  <p:embed/>
                </p:oleObj>
              </mc:Choice>
              <mc:Fallback>
                <p:oleObj name="Document" r:id="rId4" imgW="5870448" imgH="36713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762000"/>
                        <a:ext cx="9040812" cy="7685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29138" y="533400"/>
            <a:ext cx="487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Often fails to give close attention to detail</a:t>
            </a:r>
          </a:p>
          <a:p>
            <a:pPr eaLnBrk="1" hangingPunct="1">
              <a:spcBef>
                <a:spcPct val="30000"/>
              </a:spcBef>
              <a:buFont typeface="Wingdings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                              0       +1       +2       +3</a:t>
            </a:r>
            <a:endParaRPr lang="en-CA" sz="20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43"/>
            <a:ext cx="9144000" cy="487362"/>
          </a:xfrm>
        </p:spPr>
        <p:txBody>
          <a:bodyPr>
            <a:noAutofit/>
          </a:bodyPr>
          <a:lstStyle/>
          <a:p>
            <a:r>
              <a:rPr lang="en-US" sz="3500" dirty="0" smtClean="0"/>
              <a:t>Swanson, Nolan, and Pelham (SNAP) Rating Scale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695108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2"/>
          <p:cNvGraphicFramePr>
            <a:graphicFrameLocks noChangeAspect="1"/>
          </p:cNvGraphicFramePr>
          <p:nvPr/>
        </p:nvGraphicFramePr>
        <p:xfrm>
          <a:off x="103188" y="775648"/>
          <a:ext cx="9040812" cy="768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Document" r:id="rId4" imgW="5870448" imgH="3671316" progId="Word.Document.8">
                  <p:embed/>
                </p:oleObj>
              </mc:Choice>
              <mc:Fallback>
                <p:oleObj name="Document" r:id="rId4" imgW="5870448" imgH="36713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775648"/>
                        <a:ext cx="9040812" cy="7685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29138" y="533400"/>
            <a:ext cx="4876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Often fails to give close attention to detail</a:t>
            </a:r>
          </a:p>
          <a:p>
            <a:pPr eaLnBrk="1" hangingPunct="1">
              <a:spcBef>
                <a:spcPct val="30000"/>
              </a:spcBef>
              <a:buFont typeface="Wingdings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charset="0"/>
              </a:rPr>
              <a:t>-3       -2       -1        0       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+1       +2       +3</a:t>
            </a:r>
            <a:endParaRPr lang="en-CA" sz="2000" b="1" dirty="0">
              <a:solidFill>
                <a:srgbClr val="FF0000"/>
              </a:solidFill>
              <a:latin typeface="Times New Roman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1194" y="2419065"/>
            <a:ext cx="705132" cy="10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3466" y="2661313"/>
            <a:ext cx="1171435" cy="22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59386" y="2905837"/>
            <a:ext cx="1373880" cy="5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3466" y="3152633"/>
            <a:ext cx="857537" cy="22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5738" y="3400577"/>
            <a:ext cx="1171435" cy="22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9386" y="3637141"/>
            <a:ext cx="2094939" cy="68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9305" y="3766782"/>
            <a:ext cx="80521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smtClean="0">
                <a:solidFill>
                  <a:srgbClr val="FF0000"/>
                </a:solidFill>
              </a:rPr>
              <a:t>Keep track of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1578" y="4014716"/>
            <a:ext cx="502695" cy="234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Ignore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3852" y="4266006"/>
            <a:ext cx="73699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Remember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41863" y="4501445"/>
            <a:ext cx="16351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Sit still (control squirming)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311050" y="4642545"/>
            <a:ext cx="1171435" cy="22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6123" y="4500294"/>
            <a:ext cx="123513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Control </a:t>
            </a:r>
            <a:r>
              <a:rPr lang="en-US" sz="900" smtClean="0">
                <a:solidFill>
                  <a:srgbClr val="FF0000"/>
                </a:solidFill>
              </a:rPr>
              <a:t>movement of 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8395" y="4748230"/>
            <a:ext cx="8370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Stay seated in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0666" y="4996165"/>
            <a:ext cx="264995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Modulate motor activity (inhibit running/climbing in   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>
            <a:stCxn id="31" idx="3"/>
          </p:cNvCxnSpPr>
          <p:nvPr/>
        </p:nvCxnSpPr>
        <p:spPr>
          <a:xfrm>
            <a:off x="764273" y="4131810"/>
            <a:ext cx="802949" cy="9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14490" y="4385511"/>
            <a:ext cx="500411" cy="3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105467" y="4868791"/>
            <a:ext cx="466298" cy="34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8" idx="1"/>
          </p:cNvCxnSpPr>
          <p:nvPr/>
        </p:nvCxnSpPr>
        <p:spPr>
          <a:xfrm flipV="1">
            <a:off x="348010" y="5357384"/>
            <a:ext cx="3120827" cy="16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68837" y="5241968"/>
            <a:ext cx="50269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     Play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03292" y="5484216"/>
            <a:ext cx="244291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Settle down and rest (control </a:t>
            </a:r>
            <a:r>
              <a:rPr lang="en-US" sz="900" smtClean="0">
                <a:solidFill>
                  <a:srgbClr val="FF0000"/>
                </a:solidFill>
              </a:rPr>
              <a:t>constant activity) 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>
            <a:endCxn id="50" idx="1"/>
          </p:cNvCxnSpPr>
          <p:nvPr/>
        </p:nvCxnSpPr>
        <p:spPr>
          <a:xfrm flipV="1">
            <a:off x="350282" y="5599632"/>
            <a:ext cx="3553010" cy="7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74210" y="5720808"/>
            <a:ext cx="264995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Modulate  verbal activity (control </a:t>
            </a:r>
            <a:r>
              <a:rPr lang="en-US" sz="900" smtClean="0">
                <a:solidFill>
                  <a:srgbClr val="FF0000"/>
                </a:solidFill>
              </a:rPr>
              <a:t>excess talking)   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348010" y="5841881"/>
            <a:ext cx="1373880" cy="5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12632" y="5974401"/>
            <a:ext cx="77112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smtClean="0">
                <a:solidFill>
                  <a:srgbClr val="FF0000"/>
                </a:solidFill>
              </a:rPr>
              <a:t>Reflects on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>
            <a:endCxn id="55" idx="1"/>
          </p:cNvCxnSpPr>
          <p:nvPr/>
        </p:nvCxnSpPr>
        <p:spPr>
          <a:xfrm flipV="1">
            <a:off x="359386" y="6089817"/>
            <a:ext cx="1153246" cy="95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934269" y="6102681"/>
            <a:ext cx="1228298" cy="83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61658" y="6324105"/>
            <a:ext cx="1153246" cy="95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949367" y="6358549"/>
            <a:ext cx="97798" cy="5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6634" y="6576006"/>
            <a:ext cx="2229145" cy="15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676393" y="6469037"/>
            <a:ext cx="5990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Enter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929183" y="929990"/>
            <a:ext cx="350292" cy="34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51842" y="450279"/>
            <a:ext cx="5948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     SWAN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4624674" y="753500"/>
            <a:ext cx="1373880" cy="5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846386" y="6481503"/>
            <a:ext cx="125416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w</a:t>
            </a:r>
            <a:r>
              <a:rPr lang="en-US" sz="900" dirty="0" smtClean="0">
                <a:solidFill>
                  <a:srgbClr val="FF0000"/>
                </a:solidFill>
              </a:rPr>
              <a:t>ithout </a:t>
            </a:r>
            <a:r>
              <a:rPr lang="en-US" sz="900" dirty="0" err="1" smtClean="0">
                <a:solidFill>
                  <a:srgbClr val="FF0000"/>
                </a:solidFill>
              </a:rPr>
              <a:t>interruptiing</a:t>
            </a:r>
            <a:r>
              <a:rPr lang="en-US" sz="900" dirty="0" smtClean="0">
                <a:solidFill>
                  <a:srgbClr val="FF0000"/>
                </a:solidFill>
              </a:rPr>
              <a:t>)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050907" y="1691656"/>
            <a:ext cx="3120827" cy="16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83311" y="1340312"/>
            <a:ext cx="214177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Compared to </a:t>
            </a:r>
            <a:r>
              <a:rPr lang="en-US" sz="900" smtClean="0">
                <a:solidFill>
                  <a:srgbClr val="FF0000"/>
                </a:solidFill>
              </a:rPr>
              <a:t>other children</a:t>
            </a:r>
            <a:r>
              <a:rPr lang="en-US" sz="900" dirty="0" smtClean="0">
                <a:solidFill>
                  <a:srgbClr val="FF0000"/>
                </a:solidFill>
              </a:rPr>
              <a:t>, how does  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66352" y="2289537"/>
            <a:ext cx="56425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&amp; avoid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49"/>
            <a:ext cx="8229600" cy="418434"/>
          </a:xfrm>
        </p:spPr>
        <p:txBody>
          <a:bodyPr>
            <a:noAutofit/>
          </a:bodyPr>
          <a:lstStyle/>
          <a:p>
            <a:r>
              <a:rPr lang="en-US" sz="3500" dirty="0" smtClean="0"/>
              <a:t>The SWAN was </a:t>
            </a:r>
            <a:r>
              <a:rPr lang="en-US" sz="3500" dirty="0"/>
              <a:t>d</a:t>
            </a:r>
            <a:r>
              <a:rPr lang="en-US" sz="3500" dirty="0" smtClean="0"/>
              <a:t>erived from the SNAP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1659268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Object 2"/>
          <p:cNvGraphicFramePr>
            <a:graphicFrameLocks noChangeAspect="1"/>
          </p:cNvGraphicFramePr>
          <p:nvPr/>
        </p:nvGraphicFramePr>
        <p:xfrm>
          <a:off x="304800" y="76200"/>
          <a:ext cx="83820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Document" r:id="rId5" imgW="5730240" imgH="4636008" progId="Word.Document.8">
                  <p:embed/>
                </p:oleObj>
              </mc:Choice>
              <mc:Fallback>
                <p:oleObj name="Document" r:id="rId5" imgW="5730240" imgH="46360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"/>
                        <a:ext cx="8382000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74853" y="-98425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How does this child give close attention to detail?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                  +3     +2     +1      0     -1     -2     -3</a:t>
            </a:r>
          </a:p>
        </p:txBody>
      </p:sp>
    </p:spTree>
    <p:extLst>
      <p:ext uri="{BB962C8B-B14F-4D97-AF65-F5344CB8AC3E}">
        <p14:creationId xmlns:p14="http://schemas.microsoft.com/office/powerpoint/2010/main" val="2092512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910624"/>
              </p:ext>
            </p:extLst>
          </p:nvPr>
        </p:nvGraphicFramePr>
        <p:xfrm>
          <a:off x="228600" y="-381000"/>
          <a:ext cx="10210800" cy="723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Worksheet" r:id="rId4" imgW="8432800" imgH="5956300" progId="Excel.Sheet.8">
                  <p:embed/>
                </p:oleObj>
              </mc:Choice>
              <mc:Fallback>
                <p:oleObj name="Worksheet" r:id="rId4" imgW="8432800" imgH="59563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-381000"/>
                        <a:ext cx="10210800" cy="723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19200" y="2870578"/>
            <a:ext cx="189186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SWAN</a:t>
            </a:r>
          </a:p>
          <a:p>
            <a:r>
              <a:rPr lang="en-US" sz="2400" dirty="0" smtClean="0"/>
              <a:t>N </a:t>
            </a:r>
            <a:r>
              <a:rPr lang="en-US" sz="2400" dirty="0"/>
              <a:t>= 656</a:t>
            </a:r>
          </a:p>
          <a:p>
            <a:r>
              <a:rPr lang="en-US" sz="2400" dirty="0"/>
              <a:t>mean = -</a:t>
            </a:r>
            <a:r>
              <a:rPr lang="en-US" sz="2400" dirty="0" smtClean="0"/>
              <a:t>0.13 </a:t>
            </a:r>
          </a:p>
          <a:p>
            <a:r>
              <a:rPr lang="en-US" sz="2400" dirty="0" smtClean="0"/>
              <a:t>sd </a:t>
            </a:r>
            <a:r>
              <a:rPr lang="en-US" sz="2400" dirty="0"/>
              <a:t>= </a:t>
            </a:r>
            <a:r>
              <a:rPr lang="en-US" sz="2400" dirty="0" smtClean="0"/>
              <a:t>1.46 </a:t>
            </a:r>
          </a:p>
          <a:p>
            <a:r>
              <a:rPr lang="en-US" sz="2400" dirty="0" smtClean="0"/>
              <a:t>skew </a:t>
            </a:r>
            <a:r>
              <a:rPr lang="en-US" sz="2400" dirty="0"/>
              <a:t>= </a:t>
            </a:r>
            <a:r>
              <a:rPr lang="en-US" sz="2400" dirty="0" smtClean="0"/>
              <a:t>0.01</a:t>
            </a:r>
            <a:endParaRPr lang="en-US" sz="2400" dirty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760808" y="218304"/>
            <a:ext cx="179728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SNAP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 </a:t>
            </a:r>
            <a:r>
              <a:rPr lang="en-US" sz="2400" dirty="0"/>
              <a:t>= 847</a:t>
            </a:r>
          </a:p>
          <a:p>
            <a:r>
              <a:rPr lang="en-US" sz="2400" dirty="0"/>
              <a:t>mean = </a:t>
            </a:r>
            <a:r>
              <a:rPr lang="en-US" sz="2400" dirty="0" smtClean="0"/>
              <a:t>0.54 </a:t>
            </a:r>
          </a:p>
          <a:p>
            <a:r>
              <a:rPr lang="en-US" sz="2400" dirty="0" smtClean="0"/>
              <a:t>sd </a:t>
            </a:r>
            <a:r>
              <a:rPr lang="en-US" sz="2400" dirty="0"/>
              <a:t>= </a:t>
            </a:r>
            <a:r>
              <a:rPr lang="en-US" sz="2400" dirty="0" smtClean="0"/>
              <a:t>0.67 </a:t>
            </a:r>
          </a:p>
          <a:p>
            <a:r>
              <a:rPr lang="en-US" sz="2400" dirty="0" smtClean="0"/>
              <a:t>skew </a:t>
            </a:r>
            <a:r>
              <a:rPr lang="en-US" sz="2400" dirty="0"/>
              <a:t>= 1.47</a:t>
            </a:r>
          </a:p>
          <a:p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93698" y="6433784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Below Average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38250" y="639284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Above Average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73666" y="6420136"/>
            <a:ext cx="127720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Average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5350" y="6016923"/>
            <a:ext cx="754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0                    1                    2                   3                    4                    5                   6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119" y="6016923"/>
            <a:ext cx="754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6                    5                    4                   3                    2                    1                   0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350" y="6047512"/>
            <a:ext cx="754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1                   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                   3                  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                  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                   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                   </a:t>
            </a:r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8615" y="6074052"/>
            <a:ext cx="75368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7                   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                   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                  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                  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                  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                 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64" y="42623"/>
            <a:ext cx="8462075" cy="6129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smtClean="0"/>
              <a:t>Studies Using </a:t>
            </a:r>
            <a:r>
              <a:rPr lang="en-US" dirty="0" smtClean="0"/>
              <a:t>the SWAN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5610"/>
            <a:ext cx="9144000" cy="6202390"/>
          </a:xfrm>
        </p:spPr>
        <p:txBody>
          <a:bodyPr>
            <a:normAutofit fontScale="92500"/>
          </a:bodyPr>
          <a:lstStyle/>
          <a:p>
            <a:r>
              <a:rPr lang="en-US" dirty="0"/>
              <a:t>Twin Studies</a:t>
            </a:r>
          </a:p>
          <a:p>
            <a:pPr lvl="1"/>
            <a:r>
              <a:rPr lang="en-US" dirty="0"/>
              <a:t>Hay et al (2007); Polderman et al (2007)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DZ correlations for the SWAN (small contrast effect) </a:t>
            </a:r>
            <a:endParaRPr lang="en-US" dirty="0"/>
          </a:p>
          <a:p>
            <a:r>
              <a:rPr lang="en-US" dirty="0" smtClean="0"/>
              <a:t>Prevalence </a:t>
            </a:r>
            <a:r>
              <a:rPr lang="en-US" dirty="0"/>
              <a:t>and Norm Studies</a:t>
            </a:r>
          </a:p>
          <a:p>
            <a:pPr lvl="1"/>
            <a:r>
              <a:rPr lang="en-US" dirty="0"/>
              <a:t>Swanson et al (2001); Smalley et al (2007); Arnett et al (2012)</a:t>
            </a:r>
          </a:p>
          <a:p>
            <a:pPr lvl="1"/>
            <a:r>
              <a:rPr lang="en-US" dirty="0"/>
              <a:t>Shift in distribution (due to Lake </a:t>
            </a:r>
            <a:r>
              <a:rPr lang="en-US" dirty="0" err="1"/>
              <a:t>Wobegon</a:t>
            </a:r>
            <a:r>
              <a:rPr lang="en-US" dirty="0"/>
              <a:t> effect)</a:t>
            </a:r>
          </a:p>
          <a:p>
            <a:r>
              <a:rPr lang="en-US" dirty="0" smtClean="0"/>
              <a:t>Brain </a:t>
            </a:r>
            <a:r>
              <a:rPr lang="en-US" dirty="0"/>
              <a:t>Imaging Studies</a:t>
            </a:r>
          </a:p>
          <a:p>
            <a:pPr lvl="1"/>
            <a:r>
              <a:rPr lang="en-US" dirty="0"/>
              <a:t>Volkow et al (</a:t>
            </a:r>
            <a:r>
              <a:rPr lang="en-US" dirty="0" smtClean="0"/>
              <a:t>2009)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orrelation of DAT/DR2 density from PET with the SWAN</a:t>
            </a:r>
            <a:endParaRPr lang="en-US" dirty="0"/>
          </a:p>
          <a:p>
            <a:r>
              <a:rPr lang="en-US" dirty="0" smtClean="0"/>
              <a:t>Pharmacogentic Studies</a:t>
            </a:r>
          </a:p>
          <a:p>
            <a:pPr lvl="1"/>
            <a:r>
              <a:rPr lang="en-US" dirty="0" smtClean="0"/>
              <a:t>Arcos-Burgos et al (2012)</a:t>
            </a:r>
          </a:p>
          <a:p>
            <a:pPr lvl="1"/>
            <a:r>
              <a:rPr lang="en-US" dirty="0" smtClean="0"/>
              <a:t>Enhanced </a:t>
            </a:r>
            <a:r>
              <a:rPr lang="en-US" dirty="0"/>
              <a:t>r</a:t>
            </a:r>
            <a:r>
              <a:rPr lang="en-US" dirty="0" smtClean="0"/>
              <a:t>ange of response to medication on the SWAN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9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1067</Words>
  <Application>Microsoft Macintosh PowerPoint</Application>
  <PresentationFormat>On-screen Show (4:3)</PresentationFormat>
  <Paragraphs>198</Paragraphs>
  <Slides>26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Document</vt:lpstr>
      <vt:lpstr>Worksheet</vt:lpstr>
      <vt:lpstr>Strengths and Weakness of ADHD-symptoms and Normal-behavior (SWAN) Rating Scales for Assessment of ADHD </vt:lpstr>
      <vt:lpstr>SWAN Created for Population-Based Studies</vt:lpstr>
      <vt:lpstr>PowerPoint Presentation</vt:lpstr>
      <vt:lpstr>PowerPoint Presentation</vt:lpstr>
      <vt:lpstr>Swanson, Nolan, and Pelham (SNAP) Rating Scale</vt:lpstr>
      <vt:lpstr>The SWAN was derived from the SNAP</vt:lpstr>
      <vt:lpstr>PowerPoint Presentation</vt:lpstr>
      <vt:lpstr>PowerPoint Presentation</vt:lpstr>
      <vt:lpstr>Example Studies Using the SWAN</vt:lpstr>
      <vt:lpstr>Use of the SWAN in a Twin Study</vt:lpstr>
      <vt:lpstr>Use of the SWAN in a Twin Study</vt:lpstr>
      <vt:lpstr>PowerPoint Presentation</vt:lpstr>
      <vt:lpstr>PowerPoint Presentation</vt:lpstr>
      <vt:lpstr>Use of the SWAN in a Brain Imaging Study</vt:lpstr>
      <vt:lpstr>PET studies of the Site of Action of  Methylphenidate in the Human Brain</vt:lpstr>
      <vt:lpstr>PowerPoint Presentation</vt:lpstr>
      <vt:lpstr>PowerPoint Presentation</vt:lpstr>
      <vt:lpstr>Use of the SWAN in a Genetic Study</vt:lpstr>
      <vt:lpstr>Cluster Analysis Identified Subtypes of ADHD</vt:lpstr>
      <vt:lpstr>SWAN Extends Range of Medication Response</vt:lpstr>
      <vt:lpstr>Association of LPHN3 Haplotype and Extended Response to Medication on the SWAN </vt:lpstr>
      <vt:lpstr>Other Examples of Use of the SWAN: Preschool Samples</vt:lpstr>
      <vt:lpstr>Other Examples of Use of the SWAN: Genetic and Neuropsychology</vt:lpstr>
      <vt:lpstr>Other Examples of Use of the SWAN: Subtypes and Symptom Domains</vt:lpstr>
      <vt:lpstr>Other Examples of Use of the SWAN: Both Ends of the Continuum or Dimension</vt:lpstr>
      <vt:lpstr>Summary</vt:lpstr>
    </vt:vector>
  </TitlesOfParts>
  <Company>University of California,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DSM-V and Speculations on the Future Diagnosis of ADHD</dc:title>
  <dc:creator>James Swanson</dc:creator>
  <cp:lastModifiedBy>Lindsay Alexander</cp:lastModifiedBy>
  <cp:revision>77</cp:revision>
  <dcterms:created xsi:type="dcterms:W3CDTF">2010-03-20T12:31:38Z</dcterms:created>
  <dcterms:modified xsi:type="dcterms:W3CDTF">2016-12-02T21:37:59Z</dcterms:modified>
</cp:coreProperties>
</file>